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698" r:id="rId2"/>
  </p:sldMasterIdLst>
  <p:notesMasterIdLst>
    <p:notesMasterId r:id="rId23"/>
  </p:notesMasterIdLst>
  <p:handoutMasterIdLst>
    <p:handoutMasterId r:id="rId24"/>
  </p:handoutMasterIdLst>
  <p:sldIdLst>
    <p:sldId id="275" r:id="rId3"/>
    <p:sldId id="270" r:id="rId4"/>
    <p:sldId id="287" r:id="rId5"/>
    <p:sldId id="291" r:id="rId6"/>
    <p:sldId id="292" r:id="rId7"/>
    <p:sldId id="293" r:id="rId8"/>
    <p:sldId id="273" r:id="rId9"/>
    <p:sldId id="285" r:id="rId10"/>
    <p:sldId id="286" r:id="rId11"/>
    <p:sldId id="264" r:id="rId12"/>
    <p:sldId id="282" r:id="rId13"/>
    <p:sldId id="269" r:id="rId14"/>
    <p:sldId id="298" r:id="rId15"/>
    <p:sldId id="288" r:id="rId16"/>
    <p:sldId id="297" r:id="rId17"/>
    <p:sldId id="296" r:id="rId18"/>
    <p:sldId id="295" r:id="rId19"/>
    <p:sldId id="289" r:id="rId20"/>
    <p:sldId id="294" r:id="rId21"/>
    <p:sldId id="263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8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73" autoAdjust="0"/>
    <p:restoredTop sz="94694" autoAdjust="0"/>
  </p:normalViewPr>
  <p:slideViewPr>
    <p:cSldViewPr snapToGrid="0" snapToObjects="1" showGuides="1">
      <p:cViewPr>
        <p:scale>
          <a:sx n="127" d="100"/>
          <a:sy n="127" d="100"/>
        </p:scale>
        <p:origin x="2024" y="304"/>
      </p:cViewPr>
      <p:guideLst>
        <p:guide orient="horz" pos="2148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t>5/1/18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t>5/1/18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6132447"/>
            <a:ext cx="6400800" cy="304798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subtitle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65369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56965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ITMO_logo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894" y="1772816"/>
            <a:ext cx="4094212" cy="298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99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8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20"/>
          </p:nvPr>
        </p:nvSpPr>
        <p:spPr>
          <a:xfrm>
            <a:off x="457200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3275818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/>
          </p:nvPr>
        </p:nvSpPr>
        <p:spPr>
          <a:xfrm>
            <a:off x="6085705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4426297"/>
            <a:ext cx="4038600" cy="16998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426297"/>
            <a:ext cx="4038600" cy="16998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1963299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346582"/>
            <a:ext cx="5018388" cy="392404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8" y="2360173"/>
            <a:ext cx="3036565" cy="3892048"/>
          </a:xfrm>
          <a:custGeom>
            <a:avLst/>
            <a:gdLst>
              <a:gd name="connsiteX0" fmla="*/ 0 w 3027362"/>
              <a:gd name="connsiteY0" fmla="*/ 0 h 1885950"/>
              <a:gd name="connsiteX1" fmla="*/ 2528981 w 3027362"/>
              <a:gd name="connsiteY1" fmla="*/ 0 h 1885950"/>
              <a:gd name="connsiteX2" fmla="*/ 3027362 w 3027362"/>
              <a:gd name="connsiteY2" fmla="*/ 498381 h 1885950"/>
              <a:gd name="connsiteX3" fmla="*/ 3027362 w 3027362"/>
              <a:gd name="connsiteY3" fmla="*/ 1885950 h 1885950"/>
              <a:gd name="connsiteX4" fmla="*/ 0 w 3027362"/>
              <a:gd name="connsiteY4" fmla="*/ 1885950 h 1885950"/>
              <a:gd name="connsiteX5" fmla="*/ 0 w 3027362"/>
              <a:gd name="connsiteY5" fmla="*/ 0 h 1885950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0 w 3036565"/>
              <a:gd name="connsiteY4" fmla="*/ 1885950 h 3892048"/>
              <a:gd name="connsiteX5" fmla="*/ 0 w 3036565"/>
              <a:gd name="connsiteY5" fmla="*/ 0 h 3892048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9203 w 3036565"/>
              <a:gd name="connsiteY4" fmla="*/ 3892047 h 3892048"/>
              <a:gd name="connsiteX5" fmla="*/ 0 w 3036565"/>
              <a:gd name="connsiteY5" fmla="*/ 0 h 389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6565" h="3892048">
                <a:moveTo>
                  <a:pt x="0" y="0"/>
                </a:moveTo>
                <a:lnTo>
                  <a:pt x="2528981" y="0"/>
                </a:lnTo>
                <a:cubicBezTo>
                  <a:pt x="2804229" y="0"/>
                  <a:pt x="3027362" y="223133"/>
                  <a:pt x="3027362" y="498381"/>
                </a:cubicBezTo>
                <a:cubicBezTo>
                  <a:pt x="3030430" y="1629603"/>
                  <a:pt x="3033497" y="2760826"/>
                  <a:pt x="3036565" y="3892048"/>
                </a:cubicBezTo>
                <a:lnTo>
                  <a:pt x="9203" y="3892047"/>
                </a:lnTo>
                <a:cubicBezTo>
                  <a:pt x="6135" y="2594698"/>
                  <a:pt x="3068" y="1297349"/>
                  <a:pt x="0" y="0"/>
                </a:cubicBez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1955911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545387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6132447"/>
            <a:ext cx="6400800" cy="304798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subtitle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65369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56965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ITMO_logo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894" y="569652"/>
            <a:ext cx="4094212" cy="298468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71600" y="3901767"/>
            <a:ext cx="6400800" cy="940999"/>
          </a:xfrm>
        </p:spPr>
        <p:txBody>
          <a:bodyPr anchor="b">
            <a:normAutofit/>
          </a:bodyPr>
          <a:lstStyle>
            <a:lvl1pPr algn="ctr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71600" y="4849606"/>
            <a:ext cx="6400800" cy="61720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</a:defRPr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084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693" y="1329895"/>
            <a:ext cx="5965438" cy="1985292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pic>
        <p:nvPicPr>
          <p:cNvPr id="4" name="Picture 3" descr="ITMO_logo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9550" cy="935999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65696" y="3429000"/>
            <a:ext cx="5965825" cy="2203450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600"/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1411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140" y="1236509"/>
            <a:ext cx="2713244" cy="2192491"/>
          </a:xfrm>
        </p:spPr>
        <p:txBody>
          <a:bodyPr anchor="t" anchorCtr="0">
            <a:normAutofit/>
          </a:bodyPr>
          <a:lstStyle>
            <a:lvl1pPr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825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TMO_logo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183" y="524530"/>
            <a:ext cx="2267634" cy="165310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680371"/>
            <a:ext cx="8229600" cy="827311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7200" y="3716939"/>
            <a:ext cx="8229600" cy="79216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FontTx/>
              <a:buNone/>
              <a:defRPr>
                <a:solidFill>
                  <a:srgbClr val="FFFFFF"/>
                </a:solidFill>
              </a:defRPr>
            </a:lvl2pPr>
            <a:lvl3pPr marL="914400" indent="0" algn="ctr">
              <a:buFontTx/>
              <a:buNone/>
              <a:defRPr>
                <a:solidFill>
                  <a:srgbClr val="FFFFFF"/>
                </a:solidFill>
              </a:defRPr>
            </a:lvl3pPr>
            <a:lvl4pPr marL="1371600" indent="0" algn="ctr">
              <a:buFontTx/>
              <a:buNone/>
              <a:defRPr>
                <a:solidFill>
                  <a:srgbClr val="FFFFFF"/>
                </a:solidFill>
              </a:defRPr>
            </a:lvl4pPr>
            <a:lvl5pPr marL="1828800" indent="0" algn="ctr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320221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6273934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28177"/>
            <a:ext cx="6273934" cy="37979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  <p:pic>
        <p:nvPicPr>
          <p:cNvPr id="3" name="Picture 2" descr="слоган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542" y="5076407"/>
            <a:ext cx="2412864" cy="179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84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kfq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46582"/>
            <a:ext cx="4038600" cy="377958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346582"/>
            <a:ext cx="4038600" cy="377958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1251592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346582"/>
            <a:ext cx="5018388" cy="392404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5659438" y="2346325"/>
            <a:ext cx="3027362" cy="1885950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8" y="4384675"/>
            <a:ext cx="3027362" cy="1885950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6663"/>
            <a:ext cx="8229600" cy="8270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3025460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8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457200" y="443211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3276148" y="443211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6097917" y="443211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0"/>
          </p:nvPr>
        </p:nvSpPr>
        <p:spPr>
          <a:xfrm>
            <a:off x="457200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3275818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/>
          </p:nvPr>
        </p:nvSpPr>
        <p:spPr>
          <a:xfrm>
            <a:off x="6085705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23"/>
          </p:nvPr>
        </p:nvSpPr>
        <p:spPr>
          <a:xfrm>
            <a:off x="457200" y="596368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24"/>
          </p:nvPr>
        </p:nvSpPr>
        <p:spPr>
          <a:xfrm>
            <a:off x="3275818" y="596368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25"/>
          </p:nvPr>
        </p:nvSpPr>
        <p:spPr>
          <a:xfrm>
            <a:off x="6085705" y="596368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theme" Target="../theme/theme2.xml"/><Relationship Id="rId9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59930"/>
            <a:ext cx="8229600" cy="3866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439283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International Students and Scholars 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865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7" r:id="rId2"/>
    <p:sldLayoutId id="2147483692" r:id="rId3"/>
    <p:sldLayoutId id="2147483686" r:id="rId4"/>
    <p:sldLayoutId id="2147483689" r:id="rId5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0"/>
            <a:ext cx="9144000" cy="791396"/>
          </a:xfrm>
          <a:prstGeom prst="rect">
            <a:avLst/>
          </a:prstGeom>
          <a:solidFill>
            <a:srgbClr val="0230A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</a:endParaRPr>
          </a:p>
        </p:txBody>
      </p:sp>
      <p:pic>
        <p:nvPicPr>
          <p:cNvPr id="6" name="Picture 5" descr="ITMO_logo3.png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83"/>
          <a:stretch/>
        </p:blipFill>
        <p:spPr>
          <a:xfrm>
            <a:off x="0" y="-52065"/>
            <a:ext cx="3322163" cy="90557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59930"/>
            <a:ext cx="8229600" cy="3866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-865051" y="551216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0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0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victor.am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victor.am/" TargetMode="Externa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2" Type="http://schemas.openxmlformats.org/officeDocument/2006/relationships/hyperlink" Target="mailto:i@victor.a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71599" y="6353511"/>
            <a:ext cx="6400800" cy="304798"/>
          </a:xfrm>
        </p:spPr>
        <p:txBody>
          <a:bodyPr>
            <a:noAutofit/>
          </a:bodyPr>
          <a:lstStyle/>
          <a:p>
            <a:r>
              <a:rPr lang="ru-RU" sz="1600" dirty="0"/>
              <a:t>Кафедра Компьютерных технологий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32164" y="3462988"/>
            <a:ext cx="7079672" cy="1462261"/>
          </a:xfrm>
        </p:spPr>
        <p:txBody>
          <a:bodyPr>
            <a:noAutofit/>
          </a:bodyPr>
          <a:lstStyle/>
          <a:p>
            <a:r>
              <a:rPr lang="ru-RU" sz="2400" dirty="0"/>
              <a:t>Обнаружение проблем производительности в программах на языке программирования </a:t>
            </a:r>
            <a:r>
              <a:rPr lang="ru-RU" sz="2400" dirty="0" err="1"/>
              <a:t>Kotlin</a:t>
            </a:r>
            <a:r>
              <a:rPr lang="ru-RU" sz="2400" dirty="0"/>
              <a:t> с использованием статического анализа кода</a:t>
            </a:r>
            <a:endParaRPr lang="en-US" sz="2400" dirty="0"/>
          </a:p>
        </p:txBody>
      </p:sp>
      <p:sp>
        <p:nvSpPr>
          <p:cNvPr id="4" name="Subtitle 5"/>
          <p:cNvSpPr txBox="1">
            <a:spLocks/>
          </p:cNvSpPr>
          <p:nvPr/>
        </p:nvSpPr>
        <p:spPr>
          <a:xfrm>
            <a:off x="1127926" y="5132285"/>
            <a:ext cx="6888145" cy="101418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 smtClean="0"/>
              <a:t>Петухов Виктор, гр. </a:t>
            </a:r>
            <a:r>
              <a:rPr lang="en-GB" sz="1800" dirty="0" smtClean="0"/>
              <a:t>M4238</a:t>
            </a:r>
            <a:endParaRPr lang="ru-RU" sz="1800" dirty="0" smtClean="0"/>
          </a:p>
          <a:p>
            <a:r>
              <a:rPr lang="ru-RU" sz="1800" b="1" dirty="0" smtClean="0"/>
              <a:t>Руководитель:</a:t>
            </a:r>
            <a:r>
              <a:rPr lang="ru-RU" sz="1800" dirty="0" smtClean="0"/>
              <a:t> Фильченков А. </a:t>
            </a:r>
            <a:r>
              <a:rPr lang="ru-RU" sz="1800" dirty="0"/>
              <a:t>А., к. ф-м. н., доцент каф. КТ</a:t>
            </a:r>
            <a:endParaRPr lang="ru-RU" sz="1800" dirty="0" smtClean="0"/>
          </a:p>
          <a:p>
            <a:r>
              <a:rPr lang="ru-RU" sz="1800" b="1" dirty="0" smtClean="0"/>
              <a:t>Консультант:</a:t>
            </a:r>
            <a:r>
              <a:rPr lang="ru-RU" sz="1800" dirty="0" smtClean="0"/>
              <a:t> Поваров Н.И., аналитик в </a:t>
            </a:r>
            <a:r>
              <a:rPr lang="ru-RU" sz="1800" dirty="0"/>
              <a:t>ООО «</a:t>
            </a:r>
            <a:r>
              <a:rPr lang="ru-RU" sz="1800" dirty="0" err="1"/>
              <a:t>Интеллиджей</a:t>
            </a:r>
            <a:r>
              <a:rPr lang="ru-RU" sz="1800" dirty="0"/>
              <a:t> ЛАБС»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13795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факторизации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28176"/>
            <a:ext cx="8492836" cy="4529823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В результате по набору деревьев разбора на </a:t>
            </a:r>
            <a:r>
              <a:rPr lang="en-GB" dirty="0" err="1"/>
              <a:t>Kotlin</a:t>
            </a:r>
            <a:r>
              <a:rPr lang="en-GB" dirty="0"/>
              <a:t> </a:t>
            </a:r>
            <a:r>
              <a:rPr lang="ru-RU" dirty="0"/>
              <a:t>было извлечено</a:t>
            </a:r>
            <a:r>
              <a:rPr lang="en-GB" dirty="0"/>
              <a:t> </a:t>
            </a:r>
            <a:r>
              <a:rPr lang="ru-RU" b="1" dirty="0"/>
              <a:t>11 тыс. </a:t>
            </a:r>
            <a:r>
              <a:rPr lang="en-US" dirty="0"/>
              <a:t>n</a:t>
            </a:r>
            <a:r>
              <a:rPr lang="en-GB" dirty="0"/>
              <a:t>-</a:t>
            </a:r>
            <a:r>
              <a:rPr lang="ru-RU" dirty="0"/>
              <a:t>грамм</a:t>
            </a:r>
          </a:p>
          <a:p>
            <a:endParaRPr lang="ru-RU" dirty="0" smtClean="0"/>
          </a:p>
          <a:p>
            <a:r>
              <a:rPr lang="ru-RU" dirty="0" smtClean="0"/>
              <a:t>По </a:t>
            </a:r>
            <a:r>
              <a:rPr lang="ru-RU" dirty="0"/>
              <a:t>набору </a:t>
            </a:r>
            <a:r>
              <a:rPr lang="en-GB" dirty="0"/>
              <a:t>JVM </a:t>
            </a:r>
            <a:r>
              <a:rPr lang="ru-RU" dirty="0"/>
              <a:t>байт-кода было извлечено </a:t>
            </a:r>
            <a:r>
              <a:rPr lang="ru-RU" b="1" dirty="0"/>
              <a:t>110 тыс.</a:t>
            </a:r>
            <a:r>
              <a:rPr lang="ru-RU" dirty="0"/>
              <a:t> </a:t>
            </a:r>
            <a:r>
              <a:rPr lang="en-US" dirty="0"/>
              <a:t>n</a:t>
            </a:r>
            <a:r>
              <a:rPr lang="ru-RU" dirty="0"/>
              <a:t>-грамм</a:t>
            </a:r>
          </a:p>
          <a:p>
            <a:endParaRPr lang="ru-RU" dirty="0" smtClean="0"/>
          </a:p>
          <a:p>
            <a:r>
              <a:rPr lang="ru-RU" dirty="0" smtClean="0"/>
              <a:t>Таким </a:t>
            </a:r>
            <a:r>
              <a:rPr lang="ru-RU" dirty="0"/>
              <a:t>образом, были составлены следующие наборы данных:</a:t>
            </a:r>
          </a:p>
          <a:p>
            <a:pPr lvl="1"/>
            <a:r>
              <a:rPr lang="ru-RU" dirty="0"/>
              <a:t>По деревьям разбора — </a:t>
            </a:r>
            <a:r>
              <a:rPr lang="ru-RU" b="1" dirty="0"/>
              <a:t>930 тыс.</a:t>
            </a:r>
            <a:r>
              <a:rPr lang="ru-RU" dirty="0"/>
              <a:t> п</a:t>
            </a:r>
            <a:r>
              <a:rPr lang="ru-RU" dirty="0" smtClean="0"/>
              <a:t>римеров,</a:t>
            </a:r>
          </a:p>
          <a:p>
            <a:pPr marL="457200" lvl="1" indent="0">
              <a:buNone/>
            </a:pPr>
            <a:r>
              <a:rPr lang="ru-RU" b="1" dirty="0"/>
              <a:t> </a:t>
            </a:r>
            <a:r>
              <a:rPr lang="ru-RU" b="1" dirty="0" smtClean="0"/>
              <a:t>   11 </a:t>
            </a:r>
            <a:r>
              <a:rPr lang="ru-RU" b="1" dirty="0"/>
              <a:t>тыс.</a:t>
            </a:r>
            <a:r>
              <a:rPr lang="ru-RU" dirty="0"/>
              <a:t> признаков</a:t>
            </a:r>
          </a:p>
          <a:p>
            <a:pPr lvl="1"/>
            <a:r>
              <a:rPr lang="ru-RU" dirty="0"/>
              <a:t>По </a:t>
            </a:r>
            <a:r>
              <a:rPr lang="en-GB" dirty="0"/>
              <a:t>JVM </a:t>
            </a:r>
            <a:r>
              <a:rPr lang="ru-RU" dirty="0"/>
              <a:t>байт-коду — </a:t>
            </a:r>
            <a:r>
              <a:rPr lang="ru-RU" b="1" dirty="0"/>
              <a:t>63 тыс.</a:t>
            </a:r>
            <a:r>
              <a:rPr lang="ru-RU" dirty="0"/>
              <a:t> п</a:t>
            </a:r>
            <a:r>
              <a:rPr lang="ru-RU" dirty="0" smtClean="0"/>
              <a:t>римеров,</a:t>
            </a:r>
          </a:p>
          <a:p>
            <a:pPr marL="457200" lvl="1" indent="0">
              <a:buNone/>
            </a:pPr>
            <a:r>
              <a:rPr lang="ru-RU" b="1" dirty="0" smtClean="0"/>
              <a:t>    110 </a:t>
            </a:r>
            <a:r>
              <a:rPr lang="ru-RU" b="1" dirty="0"/>
              <a:t>тыс. </a:t>
            </a:r>
            <a:r>
              <a:rPr lang="ru-RU" dirty="0"/>
              <a:t>п</a:t>
            </a:r>
            <a:r>
              <a:rPr lang="ru-RU" dirty="0" smtClean="0"/>
              <a:t>ризнаков</a:t>
            </a:r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1" y="90905"/>
            <a:ext cx="4656032" cy="588038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24783" y="5586883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bg1"/>
                </a:solidFill>
              </a:rPr>
              <a:t>10/20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256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236509"/>
            <a:ext cx="8395855" cy="827311"/>
          </a:xfrm>
        </p:spPr>
        <p:txBody>
          <a:bodyPr>
            <a:normAutofit fontScale="90000"/>
          </a:bodyPr>
          <a:lstStyle/>
          <a:p>
            <a:r>
              <a:rPr lang="ru-RU" dirty="0"/>
              <a:t>Методы решения задачи обнаружения аномалий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328176"/>
            <a:ext cx="7723633" cy="4140357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Метод опорных векторов с одним классом (</a:t>
            </a:r>
            <a:r>
              <a:rPr lang="en-US" dirty="0"/>
              <a:t>OC</a:t>
            </a:r>
            <a:r>
              <a:rPr lang="ru-RU" dirty="0"/>
              <a:t> </a:t>
            </a:r>
            <a:r>
              <a:rPr lang="en-US" dirty="0"/>
              <a:t>SVM</a:t>
            </a:r>
            <a:r>
              <a:rPr lang="ru-RU" dirty="0" smtClean="0"/>
              <a:t>)</a:t>
            </a:r>
          </a:p>
          <a:p>
            <a:endParaRPr lang="ru-RU" dirty="0"/>
          </a:p>
          <a:p>
            <a:r>
              <a:rPr lang="ru-RU" dirty="0" smtClean="0"/>
              <a:t>Методы, основанные на кластеризации (например, </a:t>
            </a:r>
            <a:r>
              <a:rPr lang="en-US" dirty="0" smtClean="0"/>
              <a:t>k-means)</a:t>
            </a:r>
            <a:endParaRPr lang="ru-RU" dirty="0" smtClean="0"/>
          </a:p>
          <a:p>
            <a:endParaRPr lang="en-US" dirty="0"/>
          </a:p>
          <a:p>
            <a:r>
              <a:rPr lang="ru-RU" dirty="0"/>
              <a:t>Метод </a:t>
            </a:r>
            <a:r>
              <a:rPr lang="ru-RU" dirty="0" err="1"/>
              <a:t>k</a:t>
            </a:r>
            <a:r>
              <a:rPr lang="ru-RU" dirty="0"/>
              <a:t>-ближайших соседей (</a:t>
            </a:r>
            <a:r>
              <a:rPr lang="en-US" dirty="0"/>
              <a:t>k-nearest neighbor</a:t>
            </a:r>
            <a:r>
              <a:rPr lang="en-US" dirty="0" smtClean="0"/>
              <a:t>)</a:t>
            </a:r>
            <a:endParaRPr lang="ru-RU" dirty="0" smtClean="0"/>
          </a:p>
          <a:p>
            <a:endParaRPr lang="en-US" dirty="0"/>
          </a:p>
          <a:p>
            <a:r>
              <a:rPr lang="ru-RU" dirty="0"/>
              <a:t>Статистические </a:t>
            </a:r>
            <a:r>
              <a:rPr lang="ru-RU" dirty="0" smtClean="0"/>
              <a:t>методы</a:t>
            </a:r>
          </a:p>
          <a:p>
            <a:endParaRPr lang="ru-RU" dirty="0"/>
          </a:p>
          <a:p>
            <a:r>
              <a:rPr lang="ru-RU" dirty="0" err="1"/>
              <a:t>Репликаторные</a:t>
            </a:r>
            <a:r>
              <a:rPr lang="ru-RU" dirty="0"/>
              <a:t> </a:t>
            </a:r>
            <a:r>
              <a:rPr lang="ru-RU" dirty="0" err="1"/>
              <a:t>нейросети</a:t>
            </a:r>
            <a:r>
              <a:rPr lang="ru-RU" dirty="0"/>
              <a:t>, </a:t>
            </a:r>
            <a:r>
              <a:rPr lang="ru-RU" dirty="0" err="1" smtClean="0"/>
              <a:t>автоэнкодеры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4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24783" y="5586883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11/20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282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 smtClean="0"/>
              <a:t>Автоэнкодер</a:t>
            </a:r>
            <a:r>
              <a:rPr lang="ru-RU" dirty="0" smtClean="0"/>
              <a:t>. </a:t>
            </a:r>
            <a:r>
              <a:rPr lang="ru-RU" dirty="0"/>
              <a:t>Обоснование выбора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28176"/>
            <a:ext cx="8243455" cy="4266588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Для решения задачи был выбран </a:t>
            </a:r>
            <a:r>
              <a:rPr lang="ru-RU" dirty="0" err="1"/>
              <a:t>автоэнкодер</a:t>
            </a:r>
            <a:r>
              <a:rPr lang="ru-RU" dirty="0"/>
              <a:t>: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Обучение </a:t>
            </a:r>
            <a:r>
              <a:rPr lang="ru-RU" dirty="0"/>
              <a:t>без учителя (примеров аномалий изначально нет)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Не </a:t>
            </a:r>
            <a:r>
              <a:rPr lang="ru-RU" dirty="0"/>
              <a:t>двоичный выход — ошибку восстановления можно трактовать как «степень </a:t>
            </a:r>
            <a:r>
              <a:rPr lang="ru-RU" dirty="0" err="1"/>
              <a:t>аномальности</a:t>
            </a:r>
            <a:r>
              <a:rPr lang="ru-RU" dirty="0"/>
              <a:t>»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Встроенные </a:t>
            </a:r>
            <a:r>
              <a:rPr lang="ru-RU" dirty="0"/>
              <a:t>механизмы сокращения </a:t>
            </a:r>
            <a:r>
              <a:rPr lang="ru-RU" dirty="0" smtClean="0"/>
              <a:t>размерности </a:t>
            </a:r>
            <a:r>
              <a:rPr lang="ru-RU" dirty="0"/>
              <a:t>—</a:t>
            </a:r>
            <a:endParaRPr lang="ru-RU" dirty="0" smtClean="0"/>
          </a:p>
          <a:p>
            <a:pPr marL="457200" lvl="1" indent="0">
              <a:buNone/>
            </a:pPr>
            <a:r>
              <a:rPr lang="ru-RU" dirty="0" smtClean="0"/>
              <a:t>     можно </a:t>
            </a:r>
            <a:r>
              <a:rPr lang="ru-RU" dirty="0"/>
              <a:t>формировать для этого </a:t>
            </a:r>
            <a:r>
              <a:rPr lang="ru-RU" dirty="0" smtClean="0"/>
              <a:t>отдельные</a:t>
            </a:r>
          </a:p>
          <a:p>
            <a:pPr marL="457200" lvl="1" indent="0">
              <a:buNone/>
            </a:pPr>
            <a:r>
              <a:rPr lang="ru-RU" dirty="0"/>
              <a:t> </a:t>
            </a:r>
            <a:r>
              <a:rPr lang="ru-RU" dirty="0" smtClean="0"/>
              <a:t>    слои </a:t>
            </a:r>
            <a:r>
              <a:rPr lang="ru-RU" dirty="0"/>
              <a:t>в архитектуре сети: признаков </a:t>
            </a:r>
            <a:r>
              <a:rPr lang="ru-RU" dirty="0" smtClean="0"/>
              <a:t>очень</a:t>
            </a:r>
          </a:p>
          <a:p>
            <a:pPr marL="457200" lvl="1" indent="0">
              <a:buNone/>
            </a:pPr>
            <a:r>
              <a:rPr lang="ru-RU" dirty="0" smtClean="0"/>
              <a:t>     много</a:t>
            </a:r>
            <a:r>
              <a:rPr lang="ru-RU" dirty="0"/>
              <a:t>, нужно уметь сжимать информацию</a:t>
            </a:r>
          </a:p>
          <a:p>
            <a:pPr lvl="1"/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4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24783" y="5586883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12/20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645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4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90" y="1105318"/>
            <a:ext cx="4192935" cy="5639498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670251" y="2180492"/>
            <a:ext cx="4624475" cy="2873830"/>
          </a:xfrm>
        </p:spPr>
        <p:txBody>
          <a:bodyPr>
            <a:normAutofit/>
          </a:bodyPr>
          <a:lstStyle/>
          <a:p>
            <a:r>
              <a:rPr lang="ru-RU" dirty="0" smtClean="0"/>
              <a:t>Простая архитектура — один скрытый слой</a:t>
            </a:r>
          </a:p>
          <a:p>
            <a:r>
              <a:rPr lang="ru-RU" dirty="0" smtClean="0"/>
              <a:t>Несколько экспериментов с коэф</a:t>
            </a:r>
            <a:r>
              <a:rPr lang="ru-RU" dirty="0"/>
              <a:t>ф</a:t>
            </a:r>
            <a:r>
              <a:rPr lang="ru-RU" dirty="0" smtClean="0"/>
              <a:t>ициентом сжатия </a:t>
            </a:r>
            <a:r>
              <a:rPr lang="en-GB" b="1" dirty="0" smtClean="0"/>
              <a:t>0.8</a:t>
            </a:r>
            <a:r>
              <a:rPr lang="en-GB" dirty="0" smtClean="0"/>
              <a:t> </a:t>
            </a:r>
            <a:r>
              <a:rPr lang="ru-RU" dirty="0" smtClean="0"/>
              <a:t>и </a:t>
            </a:r>
            <a:r>
              <a:rPr lang="en-GB" b="1" dirty="0" smtClean="0"/>
              <a:t>0.5</a:t>
            </a:r>
            <a:endParaRPr lang="ru-RU" b="1" dirty="0" smtClean="0"/>
          </a:p>
          <a:p>
            <a:r>
              <a:rPr lang="en-GB" dirty="0" smtClean="0"/>
              <a:t>5 </a:t>
            </a:r>
            <a:r>
              <a:rPr lang="ru-RU" dirty="0" smtClean="0"/>
              <a:t>эпох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8024783" y="5586883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13/20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490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Результаты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8" y="2328176"/>
            <a:ext cx="8613428" cy="4394171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По результатам работы </a:t>
            </a:r>
            <a:r>
              <a:rPr lang="ru-RU" dirty="0" err="1"/>
              <a:t>автоэнкодера</a:t>
            </a:r>
            <a:r>
              <a:rPr lang="ru-RU" dirty="0"/>
              <a:t> были вычислены евклидовы расстояния между входными и выходными векторами</a:t>
            </a:r>
          </a:p>
          <a:p>
            <a:endParaRPr lang="ru-RU" dirty="0" smtClean="0"/>
          </a:p>
          <a:p>
            <a:r>
              <a:rPr lang="ru-RU" dirty="0" smtClean="0"/>
              <a:t>Расстояния </a:t>
            </a:r>
            <a:r>
              <a:rPr lang="ru-RU" dirty="0"/>
              <a:t>трактовались как «степени </a:t>
            </a:r>
            <a:r>
              <a:rPr lang="ru-RU" dirty="0" err="1"/>
              <a:t>аномальности</a:t>
            </a:r>
            <a:r>
              <a:rPr lang="ru-RU" dirty="0"/>
              <a:t>»</a:t>
            </a:r>
          </a:p>
          <a:p>
            <a:endParaRPr lang="ru-RU" dirty="0" smtClean="0"/>
          </a:p>
          <a:p>
            <a:r>
              <a:rPr lang="ru-RU" dirty="0" smtClean="0"/>
              <a:t>Аномалиями </a:t>
            </a:r>
            <a:r>
              <a:rPr lang="ru-RU" dirty="0"/>
              <a:t>считались </a:t>
            </a:r>
            <a:r>
              <a:rPr lang="ru-RU" dirty="0" smtClean="0"/>
              <a:t>объекты, у </a:t>
            </a:r>
            <a:r>
              <a:rPr lang="ru-RU" dirty="0"/>
              <a:t>которых </a:t>
            </a:r>
            <a:r>
              <a:rPr lang="ru-RU" dirty="0" smtClean="0"/>
              <a:t>расстояние от входного вектора до выходного отклонялось от среднего более </a:t>
            </a:r>
            <a:r>
              <a:rPr lang="ru-RU" dirty="0"/>
              <a:t>чем </a:t>
            </a:r>
            <a:r>
              <a:rPr lang="ru-RU" dirty="0" smtClean="0"/>
              <a:t>на 3-сигма</a:t>
            </a:r>
            <a:r>
              <a:rPr lang="en-GB" dirty="0" smtClean="0"/>
              <a:t> </a:t>
            </a:r>
            <a:r>
              <a:rPr lang="ru-RU" dirty="0" smtClean="0"/>
              <a:t>или </a:t>
            </a:r>
            <a:r>
              <a:rPr lang="ru-RU" dirty="0"/>
              <a:t>5-сигма</a:t>
            </a:r>
          </a:p>
          <a:p>
            <a:endParaRPr lang="en-GB" dirty="0" smtClean="0"/>
          </a:p>
          <a:p>
            <a:r>
              <a:rPr lang="ru-RU" dirty="0" smtClean="0"/>
              <a:t>По 5-сигма было получено </a:t>
            </a:r>
            <a:r>
              <a:rPr lang="en-GB" b="1" dirty="0" smtClean="0"/>
              <a:t>1150</a:t>
            </a:r>
            <a:r>
              <a:rPr lang="ru-RU" dirty="0" smtClean="0"/>
              <a:t> аномалий,</a:t>
            </a:r>
          </a:p>
          <a:p>
            <a:pPr marL="0" indent="0">
              <a:buNone/>
            </a:pPr>
            <a:r>
              <a:rPr lang="ru-RU" dirty="0" smtClean="0"/>
              <a:t>      по 3-сигма — </a:t>
            </a:r>
            <a:r>
              <a:rPr lang="ru-RU" b="1" dirty="0" smtClean="0"/>
              <a:t>545</a:t>
            </a:r>
            <a:endParaRPr lang="en-GB" b="1" dirty="0"/>
          </a:p>
          <a:p>
            <a:endParaRPr lang="ru-RU" dirty="0" smtClean="0"/>
          </a:p>
          <a:p>
            <a:r>
              <a:rPr lang="ru-RU" dirty="0" smtClean="0"/>
              <a:t>Полученные </a:t>
            </a:r>
            <a:r>
              <a:rPr lang="ru-RU" dirty="0"/>
              <a:t>аномалии были </a:t>
            </a:r>
            <a:r>
              <a:rPr lang="ru-RU" dirty="0" smtClean="0"/>
              <a:t>сгруппированы</a:t>
            </a:r>
          </a:p>
          <a:p>
            <a:pPr marL="0" indent="0">
              <a:buNone/>
            </a:pPr>
            <a:r>
              <a:rPr lang="ru-RU" dirty="0" smtClean="0"/>
              <a:t>      по классам</a:t>
            </a:r>
          </a:p>
          <a:p>
            <a:pPr marL="0" indent="0">
              <a:buNone/>
            </a:pPr>
            <a:endParaRPr lang="ru-RU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4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24783" y="5586883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14/20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302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4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Screen Shot 2018-04-22 at 15.16.03.png</a:t>
            </a:r>
          </a:p>
        </p:txBody>
      </p:sp>
      <p:sp>
        <p:nvSpPr>
          <p:cNvPr id="12" name="Right Arrow 11"/>
          <p:cNvSpPr/>
          <p:nvPr/>
        </p:nvSpPr>
        <p:spPr>
          <a:xfrm rot="5400000">
            <a:off x="4320791" y="2718013"/>
            <a:ext cx="502417" cy="630534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924" y="79023"/>
            <a:ext cx="4960611" cy="25377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924" y="3539400"/>
            <a:ext cx="6677548" cy="306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02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4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Screen Shot 2018-04-22 at 15.38.35.png</a:t>
            </a:r>
          </a:p>
        </p:txBody>
      </p:sp>
      <p:sp>
        <p:nvSpPr>
          <p:cNvPr id="12" name="Right Arrow 11"/>
          <p:cNvSpPr/>
          <p:nvPr/>
        </p:nvSpPr>
        <p:spPr>
          <a:xfrm rot="5400000">
            <a:off x="4320791" y="2902728"/>
            <a:ext cx="502417" cy="630534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73" y="68975"/>
            <a:ext cx="6935387" cy="27886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73" y="3535234"/>
            <a:ext cx="7871227" cy="328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803868"/>
            <a:ext cx="9144000" cy="60541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Screen Shot 2018-04-22 at 15.16.03.png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96319" y="1476904"/>
            <a:ext cx="1956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big and complex </a:t>
            </a:r>
            <a:r>
              <a:rPr lang="en-US" sz="1400" dirty="0" err="1" smtClean="0"/>
              <a:t>enums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4079042" y="2519855"/>
            <a:ext cx="2468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big code hierarchy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928449" y="1103253"/>
            <a:ext cx="1762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big companion object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4414593" y="4912011"/>
            <a:ext cx="175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big constants set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00436" y="1652618"/>
            <a:ext cx="17572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big </a:t>
            </a:r>
            <a:r>
              <a:rPr lang="en-US" sz="1100" dirty="0" err="1" smtClean="0"/>
              <a:t>init</a:t>
            </a:r>
            <a:r>
              <a:rPr lang="en-US" sz="1100" dirty="0" smtClean="0"/>
              <a:t> method in bytecode</a:t>
            </a:r>
            <a:endParaRPr 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3407230" y="5960891"/>
            <a:ext cx="8931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big methods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454353" y="2603040"/>
            <a:ext cx="3040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big multiline strings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6128128" y="1982795"/>
            <a:ext cx="1879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big static arrays or map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6269989" y="4195413"/>
            <a:ext cx="2798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complex or long logical expressions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906254" y="3419705"/>
            <a:ext cx="10454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long calls chain</a:t>
            </a:r>
            <a:endParaRPr 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4303751" y="3120437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long enumerations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3817517" y="6181226"/>
            <a:ext cx="5059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 assignment statements</a:t>
            </a:r>
            <a:endParaRPr lang="en-US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217110" y="3950351"/>
            <a:ext cx="2956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many case in when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3159078" y="3496785"/>
            <a:ext cx="2404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many concatenations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6016234" y="3766090"/>
            <a:ext cx="2534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many consecutive arithmetic expressions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400443" y="4897570"/>
            <a:ext cx="1657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many delegate properties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953331" y="4670904"/>
            <a:ext cx="2597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many function arguments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62224" y="5766033"/>
            <a:ext cx="2041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many generic parameters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2594052" y="5325392"/>
            <a:ext cx="2969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many if statements</a:t>
            </a:r>
            <a:endParaRPr lang="en-US" sz="2800" dirty="0"/>
          </a:p>
        </p:txBody>
      </p:sp>
      <p:sp>
        <p:nvSpPr>
          <p:cNvPr id="28" name="TextBox 27"/>
          <p:cNvSpPr txBox="1"/>
          <p:nvPr/>
        </p:nvSpPr>
        <p:spPr>
          <a:xfrm>
            <a:off x="2889459" y="4856747"/>
            <a:ext cx="14109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many inline functions</a:t>
            </a:r>
            <a:endParaRPr lang="en-US" sz="1100" dirty="0"/>
          </a:p>
        </p:txBody>
      </p:sp>
      <p:sp>
        <p:nvSpPr>
          <p:cNvPr id="29" name="TextBox 28"/>
          <p:cNvSpPr txBox="1"/>
          <p:nvPr/>
        </p:nvSpPr>
        <p:spPr>
          <a:xfrm>
            <a:off x="1317090" y="6396522"/>
            <a:ext cx="1570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many literal strings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5324885" y="5891783"/>
            <a:ext cx="1022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many loops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6730306" y="5335204"/>
            <a:ext cx="15343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many nested structures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3355650" y="3940476"/>
            <a:ext cx="21178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many not null assertion operators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>
            <a:off x="6441606" y="1095548"/>
            <a:ext cx="2455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many root function definitions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4341458" y="1107336"/>
            <a:ext cx="1047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many safe calls</a:t>
            </a:r>
            <a:endParaRPr lang="en-US" sz="1100" dirty="0"/>
          </a:p>
        </p:txBody>
      </p:sp>
      <p:sp>
        <p:nvSpPr>
          <p:cNvPr id="35" name="TextBox 34"/>
          <p:cNvSpPr txBox="1"/>
          <p:nvPr/>
        </p:nvSpPr>
        <p:spPr>
          <a:xfrm>
            <a:off x="1465399" y="1978375"/>
            <a:ext cx="4385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many similar call expressions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6309419" y="2936931"/>
            <a:ext cx="2620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many square bracket annotations</a:t>
            </a:r>
            <a:endParaRPr 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4221952" y="4356182"/>
            <a:ext cx="1649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many type reified </a:t>
            </a:r>
            <a:r>
              <a:rPr lang="en-US" sz="1100" dirty="0" err="1" smtClean="0"/>
              <a:t>params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106502" y="1467608"/>
            <a:ext cx="271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many </a:t>
            </a:r>
            <a:r>
              <a:rPr lang="en-US" dirty="0" err="1" smtClean="0"/>
              <a:t>var</a:t>
            </a:r>
            <a:r>
              <a:rPr lang="en-US" dirty="0" smtClean="0"/>
              <a:t> or fun definitions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7071745" y="2461625"/>
            <a:ext cx="8515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nested calls</a:t>
            </a:r>
            <a:endParaRPr lang="en-US" sz="1100" dirty="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9144000" cy="77063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291956" y="68694"/>
            <a:ext cx="6560087" cy="612643"/>
          </a:xfrm>
        </p:spPr>
        <p:txBody>
          <a:bodyPr/>
          <a:lstStyle/>
          <a:p>
            <a:r>
              <a:rPr lang="en-GB" sz="2800" dirty="0" smtClean="0">
                <a:hlinkClick r:id="rId2"/>
              </a:rPr>
              <a:t>http://victor.am</a:t>
            </a:r>
            <a:r>
              <a:rPr lang="en-GB" sz="2800" dirty="0" smtClean="0"/>
              <a:t> — </a:t>
            </a:r>
            <a:r>
              <a:rPr lang="ru-RU" sz="2800" dirty="0" smtClean="0"/>
              <a:t>список всех аномалий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2248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Верификация результатов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8" y="2328176"/>
            <a:ext cx="8478984" cy="4335860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Для оценки качества результатов были привлечены эксперты — разработчики компилятора </a:t>
            </a:r>
            <a:r>
              <a:rPr lang="en-GB" dirty="0" err="1"/>
              <a:t>Kotlin</a:t>
            </a:r>
            <a:endParaRPr lang="ru-RU" dirty="0"/>
          </a:p>
          <a:p>
            <a:endParaRPr lang="ru-RU" dirty="0" smtClean="0"/>
          </a:p>
          <a:p>
            <a:r>
              <a:rPr lang="ru-RU" dirty="0" smtClean="0"/>
              <a:t>Был </a:t>
            </a:r>
            <a:r>
              <a:rPr lang="ru-RU" dirty="0"/>
              <a:t>разработан специальный веб-сервис, позволяющий давать оценку той или иной аномалии</a:t>
            </a:r>
          </a:p>
          <a:p>
            <a:endParaRPr lang="ru-RU" dirty="0" smtClean="0"/>
          </a:p>
          <a:p>
            <a:r>
              <a:rPr lang="ru-RU" dirty="0" smtClean="0"/>
              <a:t>В </a:t>
            </a:r>
            <a:r>
              <a:rPr lang="ru-RU" dirty="0"/>
              <a:t>результате планируется посчитать среднюю оценку по найденным аномалиям и тем самым оценить качество результатов</a:t>
            </a:r>
          </a:p>
          <a:p>
            <a:endParaRPr lang="ru-RU" dirty="0" smtClean="0"/>
          </a:p>
          <a:p>
            <a:r>
              <a:rPr lang="ru-RU" dirty="0" smtClean="0"/>
              <a:t>Часть </a:t>
            </a:r>
            <a:r>
              <a:rPr lang="ru-RU" dirty="0"/>
              <a:t>аномалий уже была включена в тесты на производительность компилятора </a:t>
            </a:r>
            <a:r>
              <a:rPr lang="en-GB" dirty="0" err="1"/>
              <a:t>Kotlin</a:t>
            </a:r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4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24783" y="5586883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18/20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580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Планы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81991"/>
            <a:ext cx="8505932" cy="4776009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Запуск поиска аномалий на определенных срезах набора данных:</a:t>
            </a:r>
          </a:p>
          <a:p>
            <a:pPr lvl="1"/>
            <a:r>
              <a:rPr lang="ru-RU" dirty="0"/>
              <a:t>С заданными ограничениями на кол-во узлов / глубину в дереве разбора</a:t>
            </a:r>
          </a:p>
          <a:p>
            <a:pPr lvl="1"/>
            <a:r>
              <a:rPr lang="ru-RU" dirty="0"/>
              <a:t>С заданными ограничениями на объем </a:t>
            </a:r>
            <a:r>
              <a:rPr lang="en-GB" dirty="0"/>
              <a:t>JVM </a:t>
            </a:r>
            <a:r>
              <a:rPr lang="ru-RU" dirty="0"/>
              <a:t>байт-кода</a:t>
            </a:r>
          </a:p>
          <a:p>
            <a:endParaRPr lang="ru-RU" dirty="0" smtClean="0"/>
          </a:p>
          <a:p>
            <a:r>
              <a:rPr lang="ru-RU" dirty="0"/>
              <a:t>Проведение </a:t>
            </a:r>
            <a:r>
              <a:rPr lang="ru-RU" dirty="0" smtClean="0"/>
              <a:t>экспериментов </a:t>
            </a:r>
            <a:r>
              <a:rPr lang="ru-RU" dirty="0"/>
              <a:t>с оценкой влияния привнесенных в </a:t>
            </a:r>
            <a:r>
              <a:rPr lang="ru-RU" dirty="0" smtClean="0"/>
              <a:t>язык (</a:t>
            </a:r>
            <a:r>
              <a:rPr lang="ru-RU" dirty="0" err="1" smtClean="0"/>
              <a:t>бэк</a:t>
            </a:r>
            <a:r>
              <a:rPr lang="ru-RU" dirty="0" smtClean="0"/>
              <a:t>-энд компилятора) </a:t>
            </a:r>
            <a:r>
              <a:rPr lang="ru-RU" dirty="0" err="1" smtClean="0"/>
              <a:t>фич</a:t>
            </a:r>
            <a:r>
              <a:rPr lang="ru-RU" dirty="0" smtClean="0"/>
              <a:t> </a:t>
            </a:r>
            <a:r>
              <a:rPr lang="ru-RU" dirty="0"/>
              <a:t>(с перспективной разработки </a:t>
            </a:r>
            <a:r>
              <a:rPr lang="ru-RU" dirty="0" smtClean="0"/>
              <a:t>тестов на такой системе)</a:t>
            </a:r>
          </a:p>
          <a:p>
            <a:endParaRPr lang="ru-RU" dirty="0" smtClean="0"/>
          </a:p>
          <a:p>
            <a:r>
              <a:rPr lang="ru-RU" dirty="0" smtClean="0"/>
              <a:t>Обучение </a:t>
            </a:r>
            <a:r>
              <a:rPr lang="ru-RU" dirty="0"/>
              <a:t>классификатора на сгруппированном наборе аномалий для дальнейшей автоматической </a:t>
            </a:r>
            <a:r>
              <a:rPr lang="ru-RU" dirty="0" smtClean="0"/>
              <a:t>классификации и </a:t>
            </a:r>
            <a:r>
              <a:rPr lang="ru-RU" dirty="0"/>
              <a:t>обнаружения новых </a:t>
            </a:r>
            <a:r>
              <a:rPr lang="ru-RU" dirty="0" smtClean="0"/>
              <a:t>классов</a:t>
            </a:r>
            <a:endParaRPr lang="en-GB" dirty="0"/>
          </a:p>
          <a:p>
            <a:endParaRPr lang="ru-RU" dirty="0" smtClean="0"/>
          </a:p>
          <a:p>
            <a:r>
              <a:rPr lang="ru-RU" dirty="0"/>
              <a:t>Провести эксперименты с анализом не расстояний между</a:t>
            </a:r>
          </a:p>
          <a:p>
            <a:pPr marL="0" indent="0">
              <a:buNone/>
            </a:pPr>
            <a:r>
              <a:rPr lang="ru-RU" dirty="0"/>
              <a:t>       векторами, а векторов разностей (и с классификацией </a:t>
            </a:r>
            <a:r>
              <a:rPr lang="ru-RU" dirty="0" smtClean="0"/>
              <a:t>после через </a:t>
            </a:r>
            <a:r>
              <a:rPr lang="en-GB" dirty="0" err="1" smtClean="0"/>
              <a:t>DBScan</a:t>
            </a:r>
            <a:r>
              <a:rPr lang="ru-RU" dirty="0"/>
              <a:t>),</a:t>
            </a:r>
          </a:p>
          <a:p>
            <a:pPr marL="0" indent="0">
              <a:buNone/>
            </a:pPr>
            <a:r>
              <a:rPr lang="ru-RU" dirty="0"/>
              <a:t>       и попробовать выявлять </a:t>
            </a:r>
            <a:r>
              <a:rPr lang="ru-RU" dirty="0" smtClean="0"/>
              <a:t>происхождение </a:t>
            </a:r>
            <a:r>
              <a:rPr lang="ru-RU" dirty="0"/>
              <a:t>аномалии (</a:t>
            </a:r>
            <a:r>
              <a:rPr lang="en-GB" dirty="0"/>
              <a:t>n-</a:t>
            </a:r>
            <a:r>
              <a:rPr lang="ru-RU" dirty="0"/>
              <a:t>граммы)</a:t>
            </a:r>
          </a:p>
          <a:p>
            <a:endParaRPr lang="ru-RU" dirty="0"/>
          </a:p>
          <a:p>
            <a:r>
              <a:rPr lang="ru-RU" dirty="0"/>
              <a:t>Проведение аналогичного </a:t>
            </a:r>
            <a:r>
              <a:rPr lang="ru-RU" dirty="0" smtClean="0"/>
              <a:t>исследования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      </a:t>
            </a:r>
            <a:r>
              <a:rPr lang="ru-RU" dirty="0" smtClean="0"/>
              <a:t> в </a:t>
            </a:r>
            <a:r>
              <a:rPr lang="en-GB" dirty="0"/>
              <a:t>Kotlin/Native </a:t>
            </a:r>
            <a:r>
              <a:rPr lang="ru-RU" dirty="0"/>
              <a:t>и </a:t>
            </a:r>
            <a:r>
              <a:rPr lang="en-GB" dirty="0" smtClean="0"/>
              <a:t>Kotlin/JS</a:t>
            </a:r>
          </a:p>
          <a:p>
            <a:endParaRPr lang="ru-RU" dirty="0"/>
          </a:p>
          <a:p>
            <a:r>
              <a:rPr lang="ru-RU" dirty="0"/>
              <a:t>Проведение аналогичного </a:t>
            </a:r>
            <a:r>
              <a:rPr lang="ru-RU" dirty="0" smtClean="0"/>
              <a:t>исследования на </a:t>
            </a:r>
            <a:r>
              <a:rPr lang="en-GB" dirty="0" smtClean="0"/>
              <a:t>IR</a:t>
            </a:r>
          </a:p>
          <a:p>
            <a:endParaRPr lang="en-GB" dirty="0"/>
          </a:p>
          <a:p>
            <a:endParaRPr lang="ru-RU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4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24783" y="5586883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19/20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397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199" y="2174150"/>
            <a:ext cx="8368145" cy="4503742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П</a:t>
            </a:r>
            <a:r>
              <a:rPr lang="ru-RU" dirty="0" smtClean="0"/>
              <a:t>роблемы </a:t>
            </a:r>
            <a:r>
              <a:rPr lang="ru-RU" dirty="0"/>
              <a:t>в </a:t>
            </a:r>
            <a:r>
              <a:rPr lang="ru-RU" dirty="0" smtClean="0"/>
              <a:t>производительности программ могут возникать </a:t>
            </a:r>
            <a:r>
              <a:rPr lang="ru-RU" dirty="0"/>
              <a:t>не только по вине </a:t>
            </a:r>
            <a:r>
              <a:rPr lang="ru-RU" dirty="0" smtClean="0"/>
              <a:t>программиста — пользователя </a:t>
            </a:r>
            <a:r>
              <a:rPr lang="ru-RU" dirty="0"/>
              <a:t>языка </a:t>
            </a:r>
            <a:r>
              <a:rPr lang="ru-RU" dirty="0" smtClean="0"/>
              <a:t>программирования</a:t>
            </a:r>
          </a:p>
          <a:p>
            <a:endParaRPr lang="ru-RU" dirty="0"/>
          </a:p>
          <a:p>
            <a:r>
              <a:rPr lang="ru-RU" dirty="0"/>
              <a:t>Часть проблем может заключаться в </a:t>
            </a:r>
            <a:r>
              <a:rPr lang="ru-RU" dirty="0" smtClean="0"/>
              <a:t>компиляторе языка —неоптимальной </a:t>
            </a:r>
            <a:r>
              <a:rPr lang="ru-RU" dirty="0" err="1"/>
              <a:t>кодогенерации</a:t>
            </a:r>
            <a:r>
              <a:rPr lang="ru-RU" dirty="0"/>
              <a:t> или некорректных </a:t>
            </a:r>
            <a:r>
              <a:rPr lang="ru-RU" dirty="0" smtClean="0"/>
              <a:t>оптимизациях</a:t>
            </a:r>
          </a:p>
          <a:p>
            <a:endParaRPr lang="ru-RU" dirty="0"/>
          </a:p>
          <a:p>
            <a:r>
              <a:rPr lang="ru-RU" dirty="0"/>
              <a:t>Разработчикам языка </a:t>
            </a:r>
            <a:r>
              <a:rPr lang="en-GB" dirty="0" err="1"/>
              <a:t>Kotlin</a:t>
            </a:r>
            <a:r>
              <a:rPr lang="ru-RU" dirty="0"/>
              <a:t> </a:t>
            </a:r>
            <a:r>
              <a:rPr lang="ru-RU" dirty="0" smtClean="0"/>
              <a:t>необходимо</a:t>
            </a:r>
          </a:p>
          <a:p>
            <a:pPr marL="0" indent="0">
              <a:buNone/>
            </a:pPr>
            <a:r>
              <a:rPr lang="ru-RU" dirty="0" smtClean="0"/>
              <a:t>     исследование</a:t>
            </a:r>
            <a:r>
              <a:rPr lang="ru-RU" dirty="0"/>
              <a:t>, позволяющее </a:t>
            </a:r>
            <a:r>
              <a:rPr lang="ru-RU" dirty="0" smtClean="0"/>
              <a:t>выявить</a:t>
            </a:r>
          </a:p>
          <a:p>
            <a:pPr marL="0" indent="0">
              <a:buNone/>
            </a:pPr>
            <a:r>
              <a:rPr lang="ru-RU" dirty="0"/>
              <a:t> </a:t>
            </a:r>
            <a:r>
              <a:rPr lang="ru-RU" dirty="0" smtClean="0"/>
              <a:t>    такие </a:t>
            </a:r>
            <a:r>
              <a:rPr lang="ru-RU" dirty="0"/>
              <a:t>проблемы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4414407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55581" y="5586883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</a:t>
            </a:r>
            <a:r>
              <a:rPr lang="en-US" sz="2400" dirty="0" smtClean="0">
                <a:solidFill>
                  <a:schemeClr val="bg1"/>
                </a:solidFill>
              </a:rPr>
              <a:t>/20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882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3716938"/>
            <a:ext cx="8229600" cy="2080961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ru-RU" b="1" dirty="0"/>
              <a:t>Петухов </a:t>
            </a:r>
            <a:r>
              <a:rPr lang="ru-RU" b="1" dirty="0" smtClean="0"/>
              <a:t>Виктор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Кафедра </a:t>
            </a:r>
            <a:r>
              <a:rPr lang="ru-RU" dirty="0"/>
              <a:t>Компьютерных </a:t>
            </a:r>
            <a:r>
              <a:rPr lang="ru-RU" dirty="0" smtClean="0"/>
              <a:t>технологий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>
                <a:hlinkClick r:id="rId2"/>
              </a:rPr>
              <a:t>i@victor.am</a:t>
            </a:r>
            <a:endParaRPr lang="ru-RU" dirty="0" smtClean="0"/>
          </a:p>
          <a:p>
            <a:pPr>
              <a:lnSpc>
                <a:spcPct val="150000"/>
              </a:lnSpc>
            </a:pPr>
            <a:r>
              <a:rPr lang="en-GB" dirty="0" smtClean="0">
                <a:hlinkClick r:id="rId3"/>
              </a:rPr>
              <a:t>http://victor.am</a:t>
            </a:r>
            <a:r>
              <a:rPr lang="en-GB" dirty="0" smtClean="0"/>
              <a:t> </a:t>
            </a:r>
            <a:endParaRPr lang="en-US" dirty="0"/>
          </a:p>
        </p:txBody>
      </p:sp>
      <p:sp>
        <p:nvSpPr>
          <p:cNvPr id="5" name="Subtitle 5"/>
          <p:cNvSpPr txBox="1">
            <a:spLocks/>
          </p:cNvSpPr>
          <p:nvPr/>
        </p:nvSpPr>
        <p:spPr>
          <a:xfrm>
            <a:off x="1371600" y="6132447"/>
            <a:ext cx="6400800" cy="30479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600" dirty="0">
                <a:solidFill>
                  <a:schemeClr val="bg1"/>
                </a:solidFill>
              </a:rPr>
              <a:t>Санкт-Петербург, </a:t>
            </a:r>
            <a:r>
              <a:rPr lang="ru-RU" sz="1600" dirty="0" smtClean="0">
                <a:solidFill>
                  <a:schemeClr val="bg1"/>
                </a:solidFill>
              </a:rPr>
              <a:t>2018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Существующие решения</a:t>
            </a:r>
            <a:r>
              <a:rPr lang="en-US" dirty="0"/>
              <a:t> </a:t>
            </a:r>
            <a:r>
              <a:rPr lang="ru-RU" dirty="0"/>
              <a:t>по оценке производительности программ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2328176"/>
            <a:ext cx="8340436" cy="4529823"/>
          </a:xfrm>
        </p:spPr>
        <p:txBody>
          <a:bodyPr>
            <a:normAutofit/>
          </a:bodyPr>
          <a:lstStyle/>
          <a:p>
            <a:r>
              <a:rPr lang="ru-RU" dirty="0"/>
              <a:t>Профайлеры — инструменты для анализа производительности во время исполнения программы</a:t>
            </a:r>
          </a:p>
          <a:p>
            <a:endParaRPr lang="ru-RU" dirty="0" smtClean="0"/>
          </a:p>
          <a:p>
            <a:r>
              <a:rPr lang="ru-RU" dirty="0" smtClean="0"/>
              <a:t>Инструменты</a:t>
            </a:r>
            <a:r>
              <a:rPr lang="ru-RU" dirty="0"/>
              <a:t>, использующие статические анализаторы, основанные на эвристиках (например, </a:t>
            </a:r>
            <a:r>
              <a:rPr lang="en-US" dirty="0"/>
              <a:t>performance issues </a:t>
            </a:r>
            <a:r>
              <a:rPr lang="ru-RU" dirty="0"/>
              <a:t>в </a:t>
            </a:r>
            <a:r>
              <a:rPr lang="en-US" dirty="0"/>
              <a:t>IDE</a:t>
            </a:r>
            <a:r>
              <a:rPr lang="ru-RU" dirty="0"/>
              <a:t>)</a:t>
            </a:r>
          </a:p>
          <a:p>
            <a:endParaRPr lang="ru-RU" dirty="0" smtClean="0"/>
          </a:p>
          <a:p>
            <a:r>
              <a:rPr lang="en-US" dirty="0" smtClean="0"/>
              <a:t>Performance</a:t>
            </a:r>
            <a:r>
              <a:rPr lang="ru-RU" dirty="0"/>
              <a:t>-тесты (например, </a:t>
            </a:r>
            <a:r>
              <a:rPr lang="en-US" dirty="0"/>
              <a:t>JMH </a:t>
            </a:r>
            <a:r>
              <a:rPr lang="ru-RU" dirty="0"/>
              <a:t>— </a:t>
            </a:r>
            <a:r>
              <a:rPr lang="en-US" dirty="0" smtClean="0"/>
              <a:t>Java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     </a:t>
            </a:r>
            <a:r>
              <a:rPr lang="en-US" dirty="0" err="1" smtClean="0"/>
              <a:t>Microbenchmark</a:t>
            </a:r>
            <a:r>
              <a:rPr lang="en-US" dirty="0" smtClean="0"/>
              <a:t> </a:t>
            </a:r>
            <a:r>
              <a:rPr lang="en-US" dirty="0"/>
              <a:t>Harness)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4414407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55581" y="5586883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3/20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326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Постановка задачи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2328176"/>
            <a:ext cx="8340436" cy="4529823"/>
          </a:xfrm>
        </p:spPr>
        <p:txBody>
          <a:bodyPr>
            <a:normAutofit/>
          </a:bodyPr>
          <a:lstStyle/>
          <a:p>
            <a:r>
              <a:rPr lang="ru-RU" dirty="0"/>
              <a:t>Будем решать задачу обнаружения аномалий</a:t>
            </a:r>
            <a:r>
              <a:rPr lang="en-US" dirty="0"/>
              <a:t>, </a:t>
            </a:r>
            <a:r>
              <a:rPr lang="ru-RU" dirty="0"/>
              <a:t>уже поставленную в области машинного </a:t>
            </a:r>
            <a:r>
              <a:rPr lang="ru-RU" dirty="0" smtClean="0"/>
              <a:t>обучения</a:t>
            </a:r>
          </a:p>
          <a:p>
            <a:endParaRPr lang="ru-RU" dirty="0"/>
          </a:p>
          <a:p>
            <a:r>
              <a:rPr lang="ru-RU" dirty="0"/>
              <a:t>Будем искать точечные </a:t>
            </a:r>
            <a:r>
              <a:rPr lang="ru-RU" dirty="0" smtClean="0"/>
              <a:t>аномалии</a:t>
            </a:r>
          </a:p>
          <a:p>
            <a:endParaRPr lang="ru-RU" dirty="0"/>
          </a:p>
          <a:p>
            <a:r>
              <a:rPr lang="ru-RU" dirty="0"/>
              <a:t>Будем пробовать трактовать обнаруженные аномалии как проблемы производительности:</a:t>
            </a:r>
          </a:p>
          <a:p>
            <a:pPr lvl="1"/>
            <a:r>
              <a:rPr lang="ru-RU" dirty="0"/>
              <a:t>По причинам на стороне пользователя</a:t>
            </a:r>
          </a:p>
          <a:p>
            <a:pPr lvl="1"/>
            <a:r>
              <a:rPr lang="ru-RU" dirty="0"/>
              <a:t>По причинам на стороне компилятора (</a:t>
            </a:r>
            <a:r>
              <a:rPr lang="ru-RU" dirty="0" err="1" smtClean="0"/>
              <a:t>кодогенератора</a:t>
            </a:r>
            <a:r>
              <a:rPr lang="ru-RU" dirty="0" smtClean="0"/>
              <a:t>/оптимизатора</a:t>
            </a:r>
            <a:r>
              <a:rPr lang="ru-RU" dirty="0"/>
              <a:t>)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4414407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55581" y="5586883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4/20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089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199" y="1236509"/>
            <a:ext cx="7582619" cy="827311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Аргументация выбора алгоритмов машинного обучения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2328176"/>
            <a:ext cx="8340436" cy="4331416"/>
          </a:xfrm>
        </p:spPr>
        <p:txBody>
          <a:bodyPr>
            <a:normAutofit fontScale="85000" lnSpcReduction="20000"/>
          </a:bodyPr>
          <a:lstStyle/>
          <a:p>
            <a:r>
              <a:rPr lang="ru-RU" dirty="0" smtClean="0"/>
              <a:t>Потенциальные проблемы производительности может повлечь не только объемный код</a:t>
            </a:r>
          </a:p>
          <a:p>
            <a:endParaRPr lang="ru-RU" dirty="0"/>
          </a:p>
          <a:p>
            <a:r>
              <a:rPr lang="ru-RU" dirty="0" smtClean="0"/>
              <a:t>В область наших интересов также попадает «нетипичный код» — редкое сочетание конструкций языка, приводящее к генерации нетипичного байт-кода, который может иметь проблемы производительности</a:t>
            </a:r>
          </a:p>
          <a:p>
            <a:endParaRPr lang="ru-RU" dirty="0"/>
          </a:p>
          <a:p>
            <a:r>
              <a:rPr lang="ru-RU" dirty="0" smtClean="0"/>
              <a:t>Итого: малоизученные места могут быть источником проблем производительности</a:t>
            </a:r>
          </a:p>
          <a:p>
            <a:endParaRPr lang="ru-RU" dirty="0" smtClean="0"/>
          </a:p>
          <a:p>
            <a:r>
              <a:rPr lang="ru-RU" dirty="0" smtClean="0"/>
              <a:t>Для такой плохо формализуемой задачи алгоритмы</a:t>
            </a:r>
          </a:p>
          <a:p>
            <a:pPr marL="0" indent="0">
              <a:buNone/>
            </a:pPr>
            <a:r>
              <a:rPr lang="ru-RU" dirty="0"/>
              <a:t> </a:t>
            </a:r>
            <a:r>
              <a:rPr lang="ru-RU" dirty="0" smtClean="0"/>
              <a:t>     машинного обучения оказываются более</a:t>
            </a:r>
          </a:p>
          <a:p>
            <a:pPr marL="0" indent="0">
              <a:buNone/>
            </a:pPr>
            <a:r>
              <a:rPr lang="ru-RU" dirty="0"/>
              <a:t> </a:t>
            </a:r>
            <a:r>
              <a:rPr lang="ru-RU" dirty="0" smtClean="0"/>
              <a:t>     эффективными, чем классические алгоритмы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4414407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55581" y="5586883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5/20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199" y="1236509"/>
            <a:ext cx="7582619" cy="827311"/>
          </a:xfrm>
        </p:spPr>
        <p:txBody>
          <a:bodyPr>
            <a:normAutofit/>
          </a:bodyPr>
          <a:lstStyle/>
          <a:p>
            <a:r>
              <a:rPr lang="ru-RU" dirty="0" smtClean="0"/>
              <a:t>Научная новизна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2328176"/>
            <a:ext cx="8340436" cy="4331416"/>
          </a:xfrm>
        </p:spPr>
        <p:txBody>
          <a:bodyPr>
            <a:normAutofit/>
          </a:bodyPr>
          <a:lstStyle/>
          <a:p>
            <a:r>
              <a:rPr lang="mr-IN" dirty="0" smtClean="0"/>
              <a:t>…</a:t>
            </a:r>
            <a:r>
              <a:rPr lang="ru-RU" dirty="0" smtClean="0"/>
              <a:t>заключается в анализе влияния </a:t>
            </a:r>
            <a:r>
              <a:rPr lang="ru-RU" dirty="0"/>
              <a:t>компонентов компилятора </a:t>
            </a:r>
            <a:r>
              <a:rPr lang="ru-RU" dirty="0" smtClean="0"/>
              <a:t>на производительность полученных программ </a:t>
            </a:r>
            <a:r>
              <a:rPr lang="ru-RU" dirty="0"/>
              <a:t>с применением алгоритмов машинного обучения</a:t>
            </a:r>
          </a:p>
          <a:p>
            <a:endParaRPr lang="ru-RU" dirty="0" smtClean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4414407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55581" y="5586883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6</a:t>
            </a:r>
            <a:r>
              <a:rPr lang="en-US" sz="2400" dirty="0" smtClean="0">
                <a:solidFill>
                  <a:schemeClr val="bg1"/>
                </a:solidFill>
              </a:rPr>
              <a:t>/20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167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6918960" cy="827311"/>
          </a:xfrm>
        </p:spPr>
        <p:txBody>
          <a:bodyPr>
            <a:normAutofit/>
          </a:bodyPr>
          <a:lstStyle/>
          <a:p>
            <a:r>
              <a:rPr lang="ru-RU" dirty="0"/>
              <a:t>Сбор данных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328176"/>
            <a:ext cx="7453746" cy="4366135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В качестве набора данных для экспериментов были выбраны файлы с исходным кодом на </a:t>
            </a:r>
            <a:r>
              <a:rPr lang="en-GB" dirty="0" err="1"/>
              <a:t>Kotlin</a:t>
            </a:r>
            <a:r>
              <a:rPr lang="ru-RU" dirty="0"/>
              <a:t> и </a:t>
            </a:r>
            <a:r>
              <a:rPr lang="en-GB" dirty="0"/>
              <a:t>JVM </a:t>
            </a:r>
            <a:r>
              <a:rPr lang="ru-RU" dirty="0"/>
              <a:t>байт-кодом с ресурса </a:t>
            </a:r>
            <a:r>
              <a:rPr lang="en-GB" dirty="0" err="1" smtClean="0"/>
              <a:t>Github</a:t>
            </a:r>
            <a:endParaRPr lang="ru-RU" dirty="0" smtClean="0"/>
          </a:p>
          <a:p>
            <a:endParaRPr lang="ru-RU" dirty="0"/>
          </a:p>
          <a:p>
            <a:r>
              <a:rPr lang="ru-RU" dirty="0" smtClean="0"/>
              <a:t>Было </a:t>
            </a:r>
            <a:r>
              <a:rPr lang="ru-RU" dirty="0"/>
              <a:t>собрано </a:t>
            </a:r>
            <a:r>
              <a:rPr lang="ru-RU" b="1" dirty="0"/>
              <a:t>930</a:t>
            </a:r>
            <a:r>
              <a:rPr lang="en-GB" b="1" dirty="0"/>
              <a:t> </a:t>
            </a:r>
            <a:r>
              <a:rPr lang="ru-RU" b="1" dirty="0"/>
              <a:t>тыс.</a:t>
            </a:r>
            <a:r>
              <a:rPr lang="ru-RU" dirty="0"/>
              <a:t> файлов с исходным кодом на </a:t>
            </a:r>
            <a:r>
              <a:rPr lang="en-GB" dirty="0" err="1" smtClean="0"/>
              <a:t>Kotlin</a:t>
            </a:r>
            <a:endParaRPr lang="ru-RU" dirty="0" smtClean="0"/>
          </a:p>
          <a:p>
            <a:endParaRPr lang="en-GB" dirty="0"/>
          </a:p>
          <a:p>
            <a:r>
              <a:rPr lang="ru-RU" dirty="0" smtClean="0"/>
              <a:t>Было </a:t>
            </a:r>
            <a:r>
              <a:rPr lang="ru-RU" dirty="0"/>
              <a:t>собрано </a:t>
            </a:r>
            <a:r>
              <a:rPr lang="ru-RU" b="1" dirty="0"/>
              <a:t>63 тыс. </a:t>
            </a:r>
            <a:r>
              <a:rPr lang="ru-RU" dirty="0"/>
              <a:t>файлов с </a:t>
            </a:r>
            <a:r>
              <a:rPr lang="en-GB" dirty="0"/>
              <a:t>JVM</a:t>
            </a:r>
            <a:r>
              <a:rPr lang="ru-RU" dirty="0"/>
              <a:t> </a:t>
            </a:r>
            <a:r>
              <a:rPr lang="ru-RU" dirty="0" smtClean="0"/>
              <a:t>байт-кодом</a:t>
            </a:r>
          </a:p>
          <a:p>
            <a:endParaRPr lang="ru-RU" dirty="0"/>
          </a:p>
          <a:p>
            <a:r>
              <a:rPr lang="ru-RU" dirty="0" smtClean="0"/>
              <a:t>Файлы </a:t>
            </a:r>
            <a:r>
              <a:rPr lang="ru-RU" dirty="0"/>
              <a:t>с </a:t>
            </a:r>
            <a:r>
              <a:rPr lang="en-GB" dirty="0"/>
              <a:t>JVM</a:t>
            </a:r>
            <a:r>
              <a:rPr lang="ru-RU" dirty="0"/>
              <a:t> байт-кодом были сопоставлены файлам с исходным кодом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2" y="67734"/>
            <a:ext cx="4656032" cy="643466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55581" y="5586883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7</a:t>
            </a:r>
            <a:r>
              <a:rPr lang="en-US" sz="2400" dirty="0" smtClean="0">
                <a:solidFill>
                  <a:schemeClr val="bg1"/>
                </a:solidFill>
              </a:rPr>
              <a:t>/20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622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236509"/>
            <a:ext cx="7232073" cy="827311"/>
          </a:xfrm>
        </p:spPr>
        <p:txBody>
          <a:bodyPr>
            <a:normAutofit fontScale="90000"/>
          </a:bodyPr>
          <a:lstStyle/>
          <a:p>
            <a:r>
              <a:rPr lang="ru-RU" dirty="0"/>
              <a:t>Подготовка данных. Задача </a:t>
            </a:r>
            <a:r>
              <a:rPr lang="ru-RU" dirty="0" smtClean="0"/>
              <a:t>факторизации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328176"/>
            <a:ext cx="8613425" cy="4366135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Для алгоритмов машинного обучения требуются векторы — объекты с наборами </a:t>
            </a:r>
            <a:r>
              <a:rPr lang="ru-RU" dirty="0" smtClean="0"/>
              <a:t>признаков</a:t>
            </a:r>
            <a:endParaRPr lang="ru-RU" dirty="0"/>
          </a:p>
          <a:p>
            <a:endParaRPr lang="ru-RU" dirty="0" smtClean="0"/>
          </a:p>
          <a:p>
            <a:r>
              <a:rPr lang="ru-RU" dirty="0" smtClean="0"/>
              <a:t>Встает </a:t>
            </a:r>
            <a:r>
              <a:rPr lang="ru-RU" dirty="0"/>
              <a:t>задача факторизации — векторного представления дерева разбора и </a:t>
            </a:r>
            <a:r>
              <a:rPr lang="ru-RU" dirty="0" smtClean="0"/>
              <a:t>байт-кода</a:t>
            </a:r>
            <a:endParaRPr lang="en-GB" dirty="0"/>
          </a:p>
          <a:p>
            <a:endParaRPr lang="ru-RU" dirty="0" smtClean="0"/>
          </a:p>
          <a:p>
            <a:r>
              <a:rPr lang="ru-RU" dirty="0" smtClean="0"/>
              <a:t>Был </a:t>
            </a:r>
            <a:r>
              <a:rPr lang="ru-RU" dirty="0"/>
              <a:t>выбран способ факторизации дерева путем разложения его на </a:t>
            </a:r>
            <a:r>
              <a:rPr lang="en-GB" dirty="0"/>
              <a:t>n-</a:t>
            </a:r>
            <a:r>
              <a:rPr lang="ru-RU" dirty="0"/>
              <a:t>граммы (</a:t>
            </a:r>
            <a:r>
              <a:rPr lang="en-GB" dirty="0"/>
              <a:t>unigram, bigram </a:t>
            </a:r>
            <a:r>
              <a:rPr lang="ru-RU" dirty="0"/>
              <a:t>и </a:t>
            </a:r>
            <a:r>
              <a:rPr lang="en-GB" dirty="0"/>
              <a:t>3-gram</a:t>
            </a:r>
            <a:r>
              <a:rPr lang="ru-RU" dirty="0" smtClean="0"/>
              <a:t>)</a:t>
            </a:r>
            <a:endParaRPr lang="ru-RU" dirty="0"/>
          </a:p>
          <a:p>
            <a:endParaRPr lang="ru-RU" dirty="0" smtClean="0"/>
          </a:p>
          <a:p>
            <a:r>
              <a:rPr lang="ru-RU" dirty="0" smtClean="0"/>
              <a:t>Для </a:t>
            </a:r>
            <a:r>
              <a:rPr lang="ru-RU" dirty="0"/>
              <a:t>байт-кода (набора </a:t>
            </a:r>
            <a:r>
              <a:rPr lang="en-GB" dirty="0"/>
              <a:t>JVM-</a:t>
            </a:r>
            <a:r>
              <a:rPr lang="ru-RU" dirty="0"/>
              <a:t>инструкций) </a:t>
            </a:r>
            <a:r>
              <a:rPr lang="ru-RU" dirty="0" smtClean="0"/>
              <a:t>был</a:t>
            </a:r>
          </a:p>
          <a:p>
            <a:pPr marL="0" indent="0">
              <a:buNone/>
            </a:pPr>
            <a:r>
              <a:rPr lang="ru-RU" dirty="0" smtClean="0"/>
              <a:t>     выбран </a:t>
            </a:r>
            <a:r>
              <a:rPr lang="ru-RU" dirty="0"/>
              <a:t>аналогичный способ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2" y="67734"/>
            <a:ext cx="4656032" cy="643466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55581" y="5586883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8</a:t>
            </a:r>
            <a:r>
              <a:rPr lang="en-US" sz="2400" dirty="0" smtClean="0">
                <a:solidFill>
                  <a:schemeClr val="bg1"/>
                </a:solidFill>
              </a:rPr>
              <a:t>/20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23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2" y="79023"/>
            <a:ext cx="4656032" cy="612643"/>
          </a:xfrm>
        </p:spPr>
        <p:txBody>
          <a:bodyPr/>
          <a:lstStyle/>
          <a:p>
            <a:r>
              <a:rPr lang="ru-RU" dirty="0"/>
              <a:t>Проектирование и разработка системы управления информационной базой сканера безопасности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926591"/>
            <a:ext cx="1083052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92272" y="890014"/>
            <a:ext cx="1005948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AutoShape 4" descr="data:image/png;base64,iVBORw0KGgoAAAANSUhEUgAAARkAAAA/CAYAAADUkryIAAAgAElEQVR4Xu2ddVhV2dfHP3R3qIgoKOrYLWN3B9boOHaM7Yw16tg9dmIntmMithhjdyMoAoJ05+XmeZ9zwcIAHXXw9977PPPHyD5nr73WOt+9aq+tJQiCgOan4YCGAxoOfCUOaGlA5itxVvNaDQc0HFBzQAMyGkXQcEDDga/KAQ3IfFX2al6u4YCGAxqQ0eiAhgMaDnxVDmhA5quyV/NyDQc0HNCAjEYHNBzQcOCrckADMl+Vvf/NywWVErlchkKljYG+Hjo62v8NIZpZv1MOqFDI5aRnyDExM0XnX65CAzL/koF57nGFlNB7l9jndQ5lqbr83KIWDmYGeY5MDUF5mAOClOBb/zB90kqchs5gYosy6Gp9Pr0akPl83uW9JwUVicGP2LZ4LZdk+eg5pBcNSxdET/tfaEjeW6WGoq/OAQFZfBjenssY7+XPpIUr+aViQT5XizQg89UF9u0myEgK58zW+ey9msSPXQbSqUllLPR1PqgcgqBCLs0gQ6pAR08PLUGJVCZHV98QIyMDdLU1bta3k14em0lQkhT6mK3LZ3Aq2prxs+ZSraAZ2lqfDjUakMljsv1sclQy7p/cxdLt3tjV6EC/Tq0oamPCB3VCEJClxPH4xiUu3g5AbmqLrbUBiWGhCNbFqd+gLqWcLNHAzGdL5Lt/UFBKeXbZm/mz1qGs25cZv7Ulv7H+J1s0GpD57lUhcwGSsPssnzmHS4oiDPx9CI1+yMFNElTEhYYQ8OAON27e4cyTNJr360FDkyBWHn5OuQat6Fq/KLr/I/zRLONzOCAgjQ/n8NYVbLwUSrffJtLhxxIYfKL7rQGZz+F9XntGlsrV3auYuesslX8eypD2TbAz1v34jiOokKSnExdwh/2nLxOg58q43k1JOr8Zz/upuLX6hVZlCqCt/WF3K6+xQUPPl+eAoJQRcvskS1asJda5JROHdqe4rfEnWTMakPnycvnmb0x/fotlMyZzXqs0I/4YTcNidujk6DsLiKnuyFunOHDmMqpK7ejn5sDfK1fhK7egZu1GlC/mgENB23+dwvzmDNFM+MU4IDZpkMSFcGirB9suh/Lz0D/pWKsMhjq5j81oQOaLieM/epFSwv2/N/Dn0n2U7Duacd2bYWuQy8oGpYSbR3Zz+qovVboOol4hbdbP2cSdsCSqu7eilltlihXUxGX+I8nmjWkFAaVcQsA1bxas9kReviOT+3fGxcoo1/RpQCbXrMqbA2UxAWxYOIcNj2DcjOm0K++QCysmay2CgtjwMGKT0rF3KoKVIYQHhBARn4JVYScK2NtgpKdxl/Km5L8dVYKgJDnMn60LlrI3wIhxc0bTsExB9HK0ljNp1IDMt5PVl59JUBJyeQ9zps8jsnQ3/poynOIWern3lwUBVVbPMq2XCqNSoRIVQ0tbnZl69e9fnnrNG78XDoiZyNR4ruxZx7JdJ6k9bCo9m9XESj93FrMGZL4XQb+PTlkS57etZfyyE1QZ/Cez+9XH9BMj/9/z8jW0fzsOqGTpPLt2nMnLNqJX4xem93KnSC5dJg3IfDs5ffGZZNFP2LR6McuupDBywgx613J+t65FEPjS/VU11s0XF2Xef6FKTszTWyyYsRAfnXIsnjKQms62uSrO04BM3hfv+ykUBOIenmXV4nlcUBVn4vRZ1HYye3usoEImzSAtPSPTBQLEbEFu2jqLQPIWmIhulbYeBsbGmBhoqme+V7X5bLoFFanRgexdOpv1N9IYPGM6HasVRz8XlrMGZD6b6//xgyoZT07uYuH8NSSX68Ccmb9RxCSbj6xM58ndmxw7eYGY9Az1rmNsaoqBgQGoRNh596dUKlGkpyFTKFC8Ed0RxFiNoT1V6zSkea1Sn1yQ9R9zSzP9v+aAgCw5jkt7PJi98wx1Bs5gRNuamOYiLpO3QOaVaS/uoh/hypsugLjj/msGfn8vEGRJXNyxgalrTuPcrj+LRrtjnn1XEdPbZw8zd9ZcvG/6g4EddVq1oXHNChhrKd+7aLlcjjQxgdT0dCQKBZLUZCJDA/F97MezWBWNug1l9uRh/GCT+xTm98fdf0nxv9TPTEszh2/gX5L4OY8rM1J4ePZvhi/chlnD/mwc3h57k5xP+OcpkJFEBeIfK8XaoQhOHwkqqRRyEiJCSFQZYJcvP+aG///Md0VSGAc2LmfeiSBa9BvBxA5u6GVHW0EgNeoZB9fNZ87yLfilWlCxfT+mjupHneL27y+yy3KnxMOTSoWc9NRkokKDuHfzCkf3eeOvLMzgyTPo06T4u/N9jub+rz0jCMglKYQ/D0Omb4aTc8FPsvpkKYmEhQQj5C+BSx4DckEhIeTOWcZMXMLTYs3ZN2sALpbGOUowz4CMJDqA3duPEGX9A13c61LY4sMIqVLICL9/hVOX7pK/Ul1qVS2LWS7Mthy58a0HKNJ57u/HvXu+YO9MhQrlKWRrmivLLD3sEZ4ef7HxoYLuwycytFHp9z4nqOTE+V3BY9Yslu0+Q1qBEnQZOoaxvdtT0t7sI3OJsZvMGI5KpUSWlkTwvWvsXr8fRTE3+v3eA2fz1zISpCkEP3nMnYdPSNKxomKVqpRzsX87EK3MIDwoiGfBkSjEZloqBUodAxwLO2NNIs9CIpEotRGUSuToU7xKNQropBAa9IygyBT09HTQMbWjdEkXLE0Mc8WnbypSQUCRkYzv2VNcvveCkq3bU6NUoVzFLV7SqUiO5tLhv7kaoUPHfr0papmzpfA5axStkuBHt7jyOAJBW5v8rmWoXK4k1h8r5FTJiHp8jTkjpnFOrzRr10+jWgHLHKfPGyAjiWXfjo0cupdEz0G/Ubu4HfofKVsWd9mM+HDOHzvCxVBo2b41VVwLfNW+KUq5DJlUirahIfq6n1CL8jERKNIJfnSDHUvWcFHqQJ8RQ3Cv6pyLQ4kCCQE3Wb9oOqfjrRgwdibtKzp9YCYBQS4h6PIxJkyZxe5LD3EqW5XhYyfRo3VDbI31clQScYA6YKzIIPL2GbweJlCiVlPql7B79awqI4UQ3+t4rNuMT4INE8eOpl1Fx7eBQJlB2LNHeG/ahs/J86QUKU6rn3vRsHIFrOVhnD1+kM3Hb5KRrxy93ZtQq34dHEnA99oZ1u3y4oWeA23bdcK9Vnms8iDIqI9p+J5m2/5DpLt0YGj72lgb6X/c9c/GfUEpJ/zRFfbsPUGyc11G9GiMeS5L+DOD+mJtU871TdLkGG54ezJvw16eJJnw08DfGNy9JfkNPnLuXlCS+Pwhm6aMY2d4fuZtWEg9J+sc9ScPgIyK8Cu7mL/nNLo1+zPd3U19LiLHmIygIPLRNfbuPYisTFO6Na9LPlP9HBf8uQNSw/x5ePc6cpcfqezqgrHuF2iCIPZzyUjl/NppeFxOovXQsfSo7ZozyAgKwm6eYNn0idw3Kc1vU+bR7AeHDy9NLA2XpXF17yqmzl2Mz9N0yjToypRJI2lRrShGucgQqF8uWjUKCUnpcnQNTDB7w01Vt/yMC2DJgr84HmvNnBnTqO5g+jZNggqFTMLt3UvxXObBnR8GsmHZ77iYGKEtT8Hv+gmGzduERcN+rO7TFGtLU3REYHt6k5UnrmPkWpuB9cphZWKAtrZ2nrNk5CkxeO9axeHHyQz6YxpV8hl/ejGj6G6lJ3Dv+F52X3xMrYF/0vYNMP+gkFUyYsKCOH0tkuata2Bp8PHNQ6VUEO17maVzJrDS15RRU6Yxpm3Vj+uCoCI53I9tM3/D804KQzx20L2yS46f1BcFmbdSo+8JyL7++xsgIolly5rFnAiUM3T8NGoUeB1QfDn+ZSpV/P/XaVUBeVIkJw7s51SgQPc+P1GhsB2670EntckvZkuUKgRtHfT1dN7J76tUKvVurVbe7O8QlITduMgpr9NYNe1IQ7eymOq9BJnM3ePV7yOB6Ffrf3OMIOfqpiksOh1F44Hj6FW7WCbIfCygLdJz8xjLZozD36IyI6bNp66LfY7Czkh4zoGFk5npsQNfvSLU6z2CeUN/ppKjFbncLD86R+rTK8ydt5bAgvWZN74bBd+7K6p4dmorO1et4qh5O7av+gNnIy1kKTFc91rH8EV7kNf8FZ+5/bE31CUjJZpL3sd58EKJ++AeFDbN4XR5jlzI3YDsaf43deLtv73W5bjHPqxZt5zIKn8wt0sNjN6zD2XX6fdRI1ozsc/usN7zAJKi9RjTowlmOQlImcFzvwdsPRDMgJFtsTPOYcMVFIRc92LayKFcs23BtGnikZQCauD+cB2UQHpMCN4rprLcx4+eCzzp5+aaI0NzBhlBQJoaR0xMHCky0NE3wd7eBgNBRkJsLCkyAVMrayyNBMICn/EiJhH0jbF3KExhx/yYGuiilEmIfRFM0PMw0gQdzGzzU6hQIewtTJCF3WHp6iNEWFdh9ojmmOpoqU8HpyXF8TwknAz0sLMyQZGaTFyKFBPbfBRyLICpgR5aCgkPfA5z4MQNynXuTeNKJTF59fFn7rxKaSqBN8+ydccuTt/0R9/eicbtutC6QW1cC9pjqKcLqgyePvQnIDSF8m7lKGBjjnpzV8cjFCSEPcVr21r2XH6Gm3t3OtStRkGHAlga65ISG0lQcCjRCanomlrh6OSEYz5rxE0+KTqckNBw5IbmWJjqI0mIJ1Wmwlxcv0MBzAxFt0sEmaks8gmnZqfe1C9iQrpUmcmjl2PeB3oiyMxewgvHRoyfPIQydtlqZN4jenV8xv86C6fPYO3B8+gVLUffUePp37YRTlYmuSqs+vBOKufpqa3MXn8E+3ajmPZzDQw/kPaLuXuMQ5uXsvapBYs3bKKGjTZhDy/hsXAJm88+wqrjaM7P7Y+NrkDI3bMcvXQdu7q9aV/e8fPBUIyXyKXExcWSmJyClo4OJtb5yWdujCQpmrDYFPSNzLC2sUJPlszzoCDC45LRNjDGwbkkzgVt0BeUpCbEEBz4nIiENPX4fIWcKOJoh6GOnEfH97B12ymazPagQRHzV5aW6N4rMtKIi4wgLCoJha4B5nb2ODnYv62vL5krtuFICOfYlg3cSzbnl98GUzyn2IwIMo8fsml/CENGt8oRZAR5Ctf3rWXAwEmkVaxP185dKG9jiqWDE6VKlcDe8v36IE2I5OzWhcw7eJ2fZ22k/49FvwTIKAk8v5XVazdy5H4S+Su1ZMzvvSmS7M/a+R74JJrSsXMrimndw+fqC4pUqIFJYgB+MfrU7tyDllWceH71KKu27gXHclR2seTK5VtYVmjBkF/aYPzsOMv3+6BXqx9T21RBWwS15FiunTzC36cuEhr2AhMzCwrlc8BQW45fvIoGPfrSrV4ljLVVhN8+z64Dx8CtPT0aVMHG+I14iSAn0u8uuzZs44mWLVUruKIKvcs/Fy+Qkq8CTVu1o8YPhdGXxnDm/D1ClQXp83N9iubPCogKAhnJMdw6sQeP9Vv4xy+Kwk4ulK5Sh2a/9KBtaRM2zfqL/S+0qF21JEn37hFm6kK3Pl2o52rG3YN78PBYzS1MKVq8EKVdnNGOj+BFEjTqNowONctipKvk+qbJTN98HLlTSaqUdkU7LpzQxNdjjPWy1b+8tGRmLyGsYEMmTBnKD7kAGTXoytK4f3Yfc+bO5+i1JzhXa8LgUePo0qg6loa6n27eZ6mYIE3EZ/Mq1p4NpM3Yqa96wr6567/cIWPvnOTwlqWs9Ddk4fotVNJP5MIxL3yDwnh84Rr3i7XgwMKhWKeH4XXwCDelzowb0Aybl3z4WKlDtgrn12eylCRFPWPr5o1s3elFqokTnUZO5Lf6Rbm9bzmjl3jxQ9tf6NqyFhm3D3D0bhwVqv+I6ukFToTYMWj6OGoaxuK1bguH7ydR7sfy6Ppe4nKaHSPnjKV+EQNO7lrN6jNhzPNYRgnzzIynuGFK4iO4cmwf2/afhcJu2JrEcuaFitFjx9KlVD7xAGFWVXaWVaR2mZK46bWdA75xNOk9lIYu1tncw2wWtEpKiN8jNh0IYejIltgYvXaX3meZKBJesG/VFLpP2Uk+1x9o3vBHLBIjuOIbSsVuo5jU3x1703eDztLEKM5tXcTMfZdpM2EVYxqX+QIgA8jTk3l67Tgea3cS71KPUYN6UCzjCTt3HSfMuiK1TANZt+M4Rdv0Y2jnhqiCb7J7xyFCLCvxU1UrvHdsJdC+GhOG96agMoJNqzbzRLsog3/9CYunp9h05DL53YcwvEFpEJTEhQbic/ASafIY/O6eIdamLL37D+AH3UjmzFtAUuE6/DliKM5muiQH3WXbfi+CbX9kqHttClkYvRaGUkKg7yPOXA6mjFslSrsWQEcpJSbwPocOH+P8nWBMzYzR1ZGjNHekfsv2tK1ZHgujl0Al9lxRIU2K5Nzh7Ww685C67fvgXrMClmam6Mf7MmvaYp5YV2ZY7zYI93zw9L5BoeZdGNjKDVMhjQubpjB39wUsWg1jzC8tsXp+hfWe+8ko354JvVpgZwRXN09ixqZTWLcfychOjTELfnuMfXbTVyUn+LI3i2csJ6ZoIyZNG5Y7kMkK4GbEh+KzYykLl23lcoQOpZr/wqQ/h9K6XGH0cjLLP6BS4mnwTStXcDrGjD+n/ElFcWFZPYST0zIwMDbB2NBAbSEmPf6HoztWMvealFlLV1I06jaH70bh7FqISK/lbI5wYcO6yeg/PseBi77U7jGcmk7m6kyVoFSQkZpMskIXWyszdN6MJ4kfZ0YKYcGBxAnmlHR1wkS0VF/Gk5Ry4l74c3DNcjbdkjB0yp90rFIIfx9vlq05R7spw9B5cApP78uUadeH3i3ckAVex2PmPC4V7c6fJSNZveMadYeNpbubA/7HNrP2tD+Nh0ymc2kzjm1bw7oH+qxZOh5HAy21JSxNjubyvs1M23qNMt36M6F5Sc56bWfpqTAG/zGWblUcUaSnkiTTxsrSFL2s62uU0nT8Lx9m1fknVGvVg66VC79lxYkxFZkkHakyy1dXSnnu95DV3i8Y81tLbA111VXeotutp6+vLsB81WNIUJEUfIeV4/sx55ouv/w+gbEdK5Fw5ygjp68hxKwGOzxnUb3gu5mjlyAzYcc/VB66gDW/1PwyICPuRmlRgXitW8HBZxI6DxxEcXk01+4GUrpRbSL2b2DqxtNU7PwzzSsXQxodxPkLN0mxKUv9ggr27b/KDz3GMHdQffQyEvG//4B4LQtKlSpG8rUDrDh0CdvWg5nQtJxaMZMTovH1DSXiyQ1OX75FsaZd6dmyNvovrjNxyhSiizRi0h8j+cHKgLTQe2zbe4gnplUZ1rEuha3e6NqlkpOUGEtQcCTRYaE8fRGLqZ0TVaqUwt5Yi/AAX/wCgknVNsE+f2EKF8iPS9GCmBi+3cdUJUnk0tHtrDt5h4Zdh9CxRnm1matKjebcgWPcjUhE31yP1GA/bj+JpWzHfgxxFzMLAlc3TmXh0WDc+vzBoOZlSX5wltVrthLt2orJ/duQz0SLqxunsOBoCA0GjqdPw5IkPTj31pj82XcURToPju9n1tS1KCo1Y8as3IMMiMCpIPbpPbYuX8qSnYcJ1bfDvf9vzBnai5L22YK1OaqQersm1vc8yz22EF6oAXNGd8dWTwuxR2x44BPO3wmneMVylC+WX90eQBZxH5+Dmxm2/TEjJ0zEMuw+EitX6pe35/iiCWwOdmTpjF4EH9pPRPVuDG72ukmSIjUe31vnOZ3uyIBGlTB508pTyYkP9WXj0pVclxVh+tShlLR9w40ULbmMFB6d3ceMlXvJ134YU1uWwvfUPg4nVmBsp8J4r1iMx+FbVOvYiTolHZHHh3Bk7wFu6lajZ4nn+ERYM3neQuoU0Cc66DH3guIpUr4KxUwk6u7+626r8PCYQxHDzPWLbuCs6fPwLdCc1VP7UsIMAn3v8ThSRjk3NwrqSwl4cJVTCZZ0rVcJG6PMWIpKJiHg+hGWn3pEpebd6VHd5S2QSY0K5uJJb/55HK4er6VSEBcVgc/DZFo0KKWO4Yggo2dgSMmqNWhYvx72RlmAq5ISeuMY43r25I5TY6Ys9KB9UUP8L+xj2MSlPNWryPZdi6j7nszRS5CZvOsCdX5fxPxObjlqSM4xmaxdQJGRwv0zf7N41wmcazajhKUJsXIrOjcvySWPRUz2/IdqXX6macUiqDLSiUqSYOXggO7TWyzbfp2aQycwp19NDBB9YzkqtNHVhWCfXaz0uoR9q8GMVYOM2H5ARXpcOBcO7+LvG5G06tWfFpVdibngycSZy9GtN4BJI/pSxFSX1JC7bPv7EE/MqjK8U723QUZQkRYfypVj+9l/+jbhaSBXaWFubUGzFi1pULs6Nsb6CPJ07t3y43GYnIZNq+BklxWTyWLfK5A5dZeGPw+ikXM+FEolJoYyTu7bw4VncVjnK4CFJBq/55E4t+jJoJa1sTaE61umsuhUFHX7jubXhsWJu3+W1Ws9iSnWWg0y9iZaXBNjMqeiaDZoHD1quxCbbUy+d0Amjdvee5k6bR26VVowa/angIxaoCgz0tSp4cVLlnLgzHUK1GrHjNlz6FC+YI5K884AZQZ+p/exfPtJ7Fr25Y+ONRFtQV1BQUzEC+4HJuJUzJmiDpbq3VQecZ8zh7bw69ordOjQDSdrC6q0aEZ5gwQOLpvOkotSevxUjfgYPXqOGICzpUGmdSrGVSQpBD29zx1lftqUd8HwzYvrVAqSooLx2n2Ax1I7fh3QiSKWJm+Rq45LBdxm5bxZ+OhUZkbXegQcOojVoEk0sUhk1+KFeBy9T82fOlCruIM6/f88PAFtQxMkd/dwNqMoMxcsokY+I0RrQqEU0NbVRTs9msOeK1h3F1Yun0FhEWSkqfhePMjweVso02sqszu6YayrhVKhQKkS1DdEIE3jRZAftyTmNC5bFHP9TCBQg8xVEWQeUqlFD3q4vQ0y6bFh3Lh4hmtPIjLXp5KTEB3J9YeJ1K1XGsOs7Keuvj7FylWhZg03bLKygYI0mTvHPPmp2wQc3fuxZOkcftCJ48o+D/5YuIPIwm3Zt2EKVR0+bMmIIFPj90Us/mIgo96sFMQE3mH9svmcuB+FY/k6uHftTqvytpxfNJdJB/z4afJkBjcujY6gJD4igsjIaKIe/sOK9aco3H0sfw1pjLkWpCcn8iIkHCN7O1Lvn2DHsas4tB7MoPqlsyxbgZTQhxzcspFzCfnpN7gX1R10OL5mDhO9n+I+dCKj21TFRFsgxvcS23YfJLFYUwa416GA+RtFWioZzx/dZt+eY2g7ulKxbDFkSVHcvXSC236haDtXo1H1CpjLIjl18xkmRWswvEtDnKzf7vIvgszFI9vZcOoeDX8eQBlJHJEJyRgbRLN+7XEsG/3MoK4N0Au8zuFjp5GXqk2jyqWwsC1I3OG56sxRvb5j+LWB6zsA8gpkTkfRbGAuQUYp4ZHPfmZPW4OsTDOmz/xUkMn8YEW3ac/mlUzffhaXhl2YO7IvFQuYfzLIqNKiOblnE1svhdC0TTN+cLDB1KkMBuGPuOP/AnOXclQp7YKl6IZqgSohgOtHd9F95AqcGv1Evz6/0qZuKXSSo/DZsoDflx+iWMWyDJq5ipYl82Wa+WIwNDmau1eu8SLDgHI1a1DM1uztBl2ipaKQkhgfT7pKH3t7awyy354p9kZJjuTCXg/Grz2NjVNxSpRvxuQ/OmOYEsaB5StYdymKbhPG0NWtGNooSYgI567POR4EnOdQoAHT/lpAQxcrkKUTFxWCf5oZVfLDsR3rWf/AiLVLxuBgIIJMCg/O7eWP5XtoO24pfX90RcxLiHGxyMgY0jIySAx9RmiSwA81alIinxW6ovunLupL4d6JXWy+HEz9rkNwL18wMxmR9RNjPeJmLVdmnUFTZRDq9wjPQyEM+r0V1m/EZHR09dDT030V2BckCVw7tAb3oeuoOmw6m8Z1Qiv0HlsWz2b1sXtU6j+DRcM64vCRmMy0PRepP3ops9pWyVFfcmfJZO0ispRozu5ZxaTNp7Gu3om5I3pQ1sGUiCtHmDB/NbLyrflzYDdcDZM573OWWzEmNChlyv5N6zgic2belFE0djbH79plvK/GU6tZTVwU91m77wzaFTswoYNbZvpWJefF3QusXbCWR3o/MGZiH+zCLzB35mYSKndh4qjOlLM1QQsl4XfOsN/rKHrVO9OpXmWsXsVTAKWE58+ecPVeDGUrlcG1sK3arExNiOSRWCZ/6jSXbj1CIuhTpXF7OnZ0x614IQyzdYMTMpK4fHwXK7xvUrtDT0okxxGTKMFC6xGrNtzhx98mM7i1M/eObGHuwWuYl6xC22qlKFSyMqoTS1h4MpK6v45hUJOSxN89zYrVnsQWb8XEXztQyETJxXXT1GOaDR1P73rFiMs2xsnC8G1BiunHq94snrWM6MKNmDj1M0BGKSX05j8sX7iZuzpFGDy6D00rOGP0GVfaKhND2L9zFycDM2hY1AYl+pSsU4UQ3zs89r+DtEhNOjRuTTn7LKtCEomvzyH6DVxCvv7jWTKyM06mBuoN4NzWhYxZf4LGg6cwta87Zlk7slySyvPbl7j98AnPb/hRpO9w3KsXf6cAUx1oVgdSM4Oo7wt6im7Mi3tnmPfHWE7FGfLHxsP0rmCvdqUe+Bxk2dZDGFZ3Z1zvDuTXSuTsfk/WPrZncLUEVq7aT4kuExjZrTH6Uf74bNtFSq2f6FK9INcPbmbDsSDGLF9CaUtdBFkaj694M2KBJ81HzmNwnR/Qzkji7slD+FwLolC5UuinRhNyPwiH9t1pU6d8Zv1VVuD31uEtHPNPoFGv36lV2PLjdUGvskvPGTK69cezS4o0fH320KfrZCy6jWHFmNY8O7SORRv2klCyKTPGj6ZhKaf3xudeuktzD1yl8/T1DKj1JVLYr7ETsXN54PWzeG4/im299vzcoiY2RrqopGn4Xj7BqtVbeZisIH8+AwwdK9LWvQtNSjsQ53eV9Us88LkXjYW9Ie2jks4AAA/KSURBVMZOpWjUried6pXFNOUpHmv3E2RQghljOmItprClqdw5s48ps5ZxK1JGlRIuKOQqCjTqxIiu7pRwMMtULnkad04f4MCZ21Tv8iv1yxd/u0hODDzKZUikKgwNDdDTFVtJZkbyxaKwlMQE4hKTUaKDpY0dVpbm6Ou8WycjmtiRfjfYtNqDvRceYOJclb5DfqOZXRzLpy7ghH8CDq5WmDo4gzSVK/fDqFG/OQ1tpHht3M5DpYL8ruVoWceNlEdXOHnzHgnaTrTr1YuaRmFsWbFVPcaxVGVa/FiRxEfXXo1p2+83Jv3WCqs3A7Ivs0uzlhDm+AnZpVfboIK4oDvsWLaCC1HWtOvfl5Y1SmJmoPNZ2SVBEsfV/btYvHo9oQXL0L33SNq7GhEa9ITbJ8+QUcyN1p3ccbHMAsuMSO6c8WL6Ym96LltP65KZjc9lSRFc2LWWKWdVeCwbRTk788yiTNH6kEoIfRpAwOM7bPG+R7cxw2laRgyGfsbxWNGKiw3mhOcaZt20wWvLKPLra6nrpDKSYrl97hjrNu0lUNCnmG06kfbNGD+gB5XMk7l4aDsb/j5BtK4x+toGVKrdhl97dMTZxoCA8wfx3OpF5bHLcC9pg9i2UnT7vXasY+mha5QvWwwh9BGJdo3o16cdDnoKwp/dZ7/PQxr37EXraiUzjyCIVltcCF6e63gosaH3sKG4mOdQ9/IpKWwxHBEbgvfaBSzcdpAkbSt0dK2o2LAl/ft1pqprIYx031MvBrwJMr/M3kBft2Jf0JLJdGSQS9JJSUxGx8wCUxOjV0IWa2ES42OJS05Tx1vMLG2wtrLEUFcHQSUjLTGeqJgkZGIsw9IKaxsbTAz00VYkcny1B0ceJdFu/J80KGyJPDmGc3s2setiKG6t21K7lCN6BkZY2NljZSrOmbmujLjneO/cw/kwS/oNbE8ZJ+vPU7oc2SSa4TJS4uOIjk1E28iCfAXsMdFVkRwfT3xCEhkqAWNLa7XPnZEuRd/EDFNdgZTkVBRaWujo6KiBTiWTkSGXIwg6GJqaYKStej1GVxdDA/1sY8yxts526XkWyCyfOZtndrUZM2U81QrlfIYkyxclPTaI4xumsu96GHV7TqRdw5rYmnxa+fvbgQ4l0rRkYqKikWgbYV+gACbICLx5jo0HH+Jarz7tG1XEQl8XbfEjUklJToghKCyVoqWKY5plrajkGeraouA0Q0oVzf+WqyPWmqTHBHPu0DLWpJRl+k+tKFnA/pO65r9Js1jwlp6aSHSaAUUcstW0SCUkxMcRn5yOlq42Zlb5sbMyR1dLhUySSnxsDElpMgR9Y2xtbbE2M0Y0ABOe3Wadx2ZCnN2ZM6QBZtqZNV8ZqUnExMYikakQfR4z6/zYWJiiTArj4pGVbIqyZ0jHLlQpnF8dYxLP5kX5XmHlRi+0K7gztkctjHOqylZKCLh3j8WeQUyZ1QF7k4+DkkiXND2F6JhY0jOU6BiaYGllhaWZEbriRvuBb0KaEMGpzX+xwOs23eZs/ELFeNkne6MOIbspmnl2QqU2VcXeJW//XSxsyzpboZ3590ylVxHne55lq06Q7tqYCQNrIXvhz661HlxOzU/fAX2oW6qg+srUV42UxHmUMoJu/8P+fT7Y1mhNmybVsTL6utWg6vWpxMMhmWa4+N+rNYv//Gape9b6PmOfzRHyxDR/2O2TLJs5gYdGZdTHCpqUyJ/jcyKtstQELh3awNajFynWsBs92rWgoLoQL8fHs+T1si+wViZgvGHpilXT6sYb2too0pO47rWCYwHpFCpegTLlKlHGuQgW6gN4mXqiVAro6L6WWaaro0IpaKlT02/pjzomeJftHisRStTCUduIyl3b4/KeuEEuV6KmIbOlwruLfylrQVzOG7r8yh1THxLSRkukM2tChSSey3u3c+R6FM1HjqJOEcvXcRCVMrOFj6j7op4ICuKeP2LP6lUkWbviYu1IxXYtcLUxQ5ocweWDuzh2K552o/7AzeljB1mzJlfJSUmMxe9ZMqUrFsNYN3f9dzPXqVLr7kerzLO+1eSIJ+z66zc2Xouh/7Ld9K3+Rd2l3Iru08eJ1Ye3d+9k74UnlHVvhG7YQ/Z6nydez4kOXX6iY5Nq2Jq9rn8RUTgpPIDj3l74qhxo37o5ZdWl8bn9Uj6dxrz1hEBi4F02LJ7F6QQLBo6dRtuyjjmQKCBPS+TG6QMs23eKfBWbMahzW1zzW7xda/LRtwjIk6Pwj0zGxMYRZ5sPH/MXLdvHl4+y+5ofOgXK8VOjGhQvYP3eYx+54q2gJCX6OWd3/U2ATBtHt+a0/rGU2qzPKz9RL+ODHrHn72M8Ny7Gr92a4yyWVLxPLcVOc3EvuLB3L35xEgrUaEmLGmUw1Vbgf+U4O49fxKJ2N4Y0KZ9La03cxFWo1MD9eW5vjnxU34/ti+fUEWz3zWD4qu10rVg4x8dyH/jN8VX/ZoAKhVhJeGAvgUpzipcvjxlyVFp6mFnZ4ljQ/q3aFZVcyvN7V9QxnqJVq+NWqpA6Zff/BWJETqe9eMimZX+x7Sn0GjGJgXVKfBweZKk8POPFX56HiStak7G9OlGriP0nFd8pM5K5dWIHO59k0NC9O61cbT44p7hDyqUSUiUZaOkaYGr8cTM8Z+0R1CljaVoaEoUKQxMzjPQ/v0I55/k+Y4S6ojqD4Ic3OHM7CMfKdWlUscgH+u6I6xFdljQy5Er0jU0xNtBTn8c7d/Qot6WF6d2lLvZvJjI+g6Qv+ohKTuyTmyz+fRLeEheWb/2LOt/HKewsNoj9aFMTSZQoMTAxx+RlXwsxnpHNlFOXaicnka7SxsTM7J1s0BdlbB59mSLhOdvXLWH++Qg6DRzDxNaVP3zTo0JC8KWTLF2ygwDbcgwc3p0GpRw/nEnKVpovNglLig7l6rnjrDx4nsI12zD+18445tAm4n1HCv4tO7/GO/8tTW8+L9KnlEtJTk4FPUMszE0/et4q+3pECzApIRGViTXW4mnzvLRzKqSEPviHsWPmc8e2LnuX/0Zpu5yLN/OIJfMSaDL9/XeaWGfTgld+cZavnJfk8CUV9mPvEiQxHPNcw5QdN6j8yxAW9W+C8fsYoW40dIHN8+ZyOsKOdkOG07ZWcUw+Yvmp2zZkSEhNSVZXkT554s/d29e5cOkyL2wqMGHydPrWETvj/X/kfM4SzozTZZb7vxWny/nRrGLUzHhPngIYMZImTcPvijeDZ69Hy60b28Z0xsEsW3nFe9aYt0AmN0LQjMnkgFLCg2NbmbdoB0Kt7syb2AcH/WwfvaAiIegKu9f8xZLNp0m1KEq5sqWxyqFdqZh6VcrkSCTpJCfEEx4RQURMLBKlGQ16/c786b9Tzu6NM2Iamfy/4IA8LYGb3huZvN6Lcr/8yeQuDbHIRetbDch8r+ohqIi8dxqPhQu4a1yJKTOnUsUu266iTMfv0jE8N23n9otklFo66HwkPZmdFS93ZPVNBYIcbWtXWnfpQ9+2bhh/5kHK75Xd/+/pVh/1CeXY2lmsOBVM5wlz6VmvAka6OVuzGpD5brVHICPiMRtWLmaDr8C4STP5qUK2NLagJCMthcTEFGRi6v1f/QTQNcDC3BIzE8M8Z8r/q6VpHs6ZA4KChOcPWTtlDjtD7Ji19A+ali2Uq2yhBmRyZm/eHSGJ5vjmNYz3vEXz0VOY0qEiX6ftdN5lgYayb8MBQZ5ByP1z/Dl3FWGFmrJ81C+UcbDIVUZXAzLfRkZfZxaVnIDT25gxwwN5g0HMG9cLR6MPF2GJBYwyhYC2jh66uUz5ZwYwxZPzCgS01TcGaK6p/TrizLNvVZ9+T+bO8S3M23iQEp3/YFj7huQzyV0Teg3I5FnJ5oYwgdSgmyybPYODqUWYOXMqjYtm76D2+j2pz+9zOTABO5eylC9s/e692e8EZVRkpKcQGxLE42dR6NoX4cdKxdRHRTS//0ccEAsHY5+zf90yPK+nMGjCeFpVdsn1fVIakPnOdUU8nHhq/XzG7biO+5hZjGrjhsl7gnGiRRL35CrHAxIpVKoatZ1tcgYZsfdKeBDXjnix0ycIuzrtmdy/Lpaau7C/c635NPIF8Z4z30ssWrGKsHy1mDKsDyXtTHN91YsGZD6N33lvtKAi5q4Xk6bN43nRDswc9SuVHbI1FVdKiQh6il9AOObOJXB1dsRUW4VcoVTXJb3vp62to+5BIp4lyoh6wrotFwjSK8G0YbWw0IBM3tODr0WReN4tLZ6L+z1Z7nWROj2H069ZbczebNifw9wakPlawvmG71WlRrJ//QJWnnlBx4Gj6dmk8lvWTHKIH3duXefWJV91r5sG7ZugE/qQK3f9iU+Xvpsp0tbCslApqlYqj0s+c1TxgazdfB5/lQvThtXUgMw3lO1/PZVYvhD37Babli/ksqIoI/4YSa3CNp+UXdSAzH8txS8xv6Ai3v8i8+eswD//j4wa2osfC1llukOCkoiAAEKf+3Hc+wIKhzL0G/gThvGhPAkOJ00qf8fsFU8em9gVophzYfJZGKNKyAIZpQZkvoS4vqd3KMWukIe2MGf7Gap1G8Yo9/qYi32HPmERGpD5BGbl5aGCPI2Le9bg4X2Zqu1/pWerBtiKjaNFdydDStjlLSw88ZCCdXowrEFpZIlxmVW8MuW7CqOljbGFDQUL5MPC1AhlfCDrNJZMXhb/V6JNRczjf1g1Zxp3LJsx8c/BVMxn+sn3c2lA5iuJ55u/VhBIjXzCtvnzOR+Zj5+H/0rz6oXR0xLvwk7k0NI5XI8WKF2uNi6OtpiaQ4B/AAkSxTspaTFVbeFQjEoVylAknwVCQiDrNp3FV1mEqcPq5ngs4ZuvXTPhV+GAIimSY1sXsvREAAOnLaVNhULqjpSfYsWIhGlA5quI5795qaCQEnz9FIvX7UdRvDbD+3SghL05WqoUzm9Yy6Hj5zCq14F2rVpSrqAZMpn81YHU7BRr6ehhqKdNfKgfJ/7eyU7v07xI1af+Tz3p/nMnqhSx+m8WqZn123BAnsrjk38zYZYnRUfNYVqbahh/QrD3TSI1IPNtRPZtZsm6rP3a6UPs/ucBJep34OeG1bEx0kaamkxScipahmZYmJuhn5tmT+ru/zIk6elIpFLExvj6RiaYGBtjkP1Wy2+zQs0s34IDgoLIe1dYOno2Aa0G4DGgJXb/oq+NBmS+hdC+4RxiS0lpaiJRkTEojKxwyGeDkRoQXl9rqqnY/YYC+R6nEu+iT4jCzz8C+7KlcTR745qhz1iPBmQ+g2l5/ZGXfVvVvZaz98rN68Rr6MsDHMhs5fmyB/O/7WujAZk8IFINCRoO/C9zQAMy/8vS1axNw4E8wAENyOQBIWhI0HDgf5kDGpD5X5auZm0aDuQBDmhAJg8IQUOChgP/yxz4Px2ZXX8GPsJ3AAAAAElFTkSuQmCC"/>
          <p:cNvSpPr>
            <a:spLocks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1847" y="656877"/>
            <a:ext cx="6640077" cy="4509051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157370" y="179427"/>
            <a:ext cx="1725780" cy="5215663"/>
          </a:xfrm>
          <a:prstGeom prst="rect">
            <a:avLst/>
          </a:prstGeom>
        </p:spPr>
      </p:pic>
      <p:sp>
        <p:nvSpPr>
          <p:cNvPr id="10" name="Rectangle 9"/>
          <p:cNvSpPr>
            <a:spLocks/>
          </p:cNvSpPr>
          <p:nvPr/>
        </p:nvSpPr>
        <p:spPr>
          <a:xfrm>
            <a:off x="1" y="20096"/>
            <a:ext cx="9114164" cy="15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6896519" y="0"/>
            <a:ext cx="0" cy="685800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</p:cNvCxnSpPr>
          <p:nvPr/>
        </p:nvCxnSpPr>
        <p:spPr>
          <a:xfrm>
            <a:off x="9114166" y="5304"/>
            <a:ext cx="0" cy="685800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/>
          </p:cNvCxnSpPr>
          <p:nvPr/>
        </p:nvCxnSpPr>
        <p:spPr>
          <a:xfrm>
            <a:off x="16434" y="0"/>
            <a:ext cx="0" cy="685800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/>
          </p:cNvCxnSpPr>
          <p:nvPr/>
        </p:nvCxnSpPr>
        <p:spPr>
          <a:xfrm flipH="1">
            <a:off x="0" y="-21401"/>
            <a:ext cx="9144000" cy="46801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</p:cNvCxnSpPr>
          <p:nvPr/>
        </p:nvCxnSpPr>
        <p:spPr>
          <a:xfrm flipH="1">
            <a:off x="-13709" y="6845301"/>
            <a:ext cx="9157709" cy="8595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>
            <a:spLocks/>
          </p:cNvSpPr>
          <p:nvPr/>
        </p:nvSpPr>
        <p:spPr>
          <a:xfrm flipV="1">
            <a:off x="6751876" y="26701"/>
            <a:ext cx="106744" cy="6035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/>
          </p:cNvSpPr>
          <p:nvPr/>
        </p:nvSpPr>
        <p:spPr>
          <a:xfrm flipV="1">
            <a:off x="45569" y="179427"/>
            <a:ext cx="76278" cy="6316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>
            <a:spLocks/>
          </p:cNvSpPr>
          <p:nvPr/>
        </p:nvSpPr>
        <p:spPr>
          <a:xfrm>
            <a:off x="1127849" y="5917915"/>
            <a:ext cx="4570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Факторизация дерева разбора</a:t>
            </a:r>
            <a:endParaRPr lang="en-US" sz="2800" dirty="0"/>
          </a:p>
        </p:txBody>
      </p:sp>
      <p:sp>
        <p:nvSpPr>
          <p:cNvPr id="23" name="TextBox 22"/>
          <p:cNvSpPr txBox="1">
            <a:spLocks/>
          </p:cNvSpPr>
          <p:nvPr/>
        </p:nvSpPr>
        <p:spPr>
          <a:xfrm>
            <a:off x="7030245" y="5764026"/>
            <a:ext cx="19800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 smtClean="0"/>
              <a:t>Факторизация</a:t>
            </a:r>
          </a:p>
          <a:p>
            <a:pPr algn="ctr"/>
            <a:r>
              <a:rPr lang="ru-RU" sz="2400" dirty="0"/>
              <a:t>б</a:t>
            </a:r>
            <a:r>
              <a:rPr lang="ru-RU" sz="2400" dirty="0" smtClean="0"/>
              <a:t>айт-кода</a:t>
            </a:r>
            <a:endParaRPr lang="en-US" sz="2400" dirty="0"/>
          </a:p>
        </p:txBody>
      </p:sp>
      <p:cxnSp>
        <p:nvCxnSpPr>
          <p:cNvPr id="24" name="Straight Connector 23"/>
          <p:cNvCxnSpPr>
            <a:cxnSpLocks/>
          </p:cNvCxnSpPr>
          <p:nvPr/>
        </p:nvCxnSpPr>
        <p:spPr>
          <a:xfrm flipH="1" flipV="1">
            <a:off x="-13710" y="5594767"/>
            <a:ext cx="9127875" cy="47789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>
            <a:spLocks/>
          </p:cNvSpPr>
          <p:nvPr/>
        </p:nvSpPr>
        <p:spPr>
          <a:xfrm flipV="1">
            <a:off x="6924371" y="146870"/>
            <a:ext cx="243045" cy="5366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>
            <a:spLocks/>
          </p:cNvSpPr>
          <p:nvPr/>
        </p:nvSpPr>
        <p:spPr>
          <a:xfrm flipV="1">
            <a:off x="8835959" y="128051"/>
            <a:ext cx="243045" cy="5366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>
            <a:spLocks/>
          </p:cNvSpPr>
          <p:nvPr/>
        </p:nvSpPr>
        <p:spPr>
          <a:xfrm>
            <a:off x="120326" y="172495"/>
            <a:ext cx="6669449" cy="5178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9356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over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5572</TotalTime>
  <Words>1165</Words>
  <Application>Microsoft Macintosh PowerPoint</Application>
  <PresentationFormat>On-screen Show (4:3)</PresentationFormat>
  <Paragraphs>205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Mangal</vt:lpstr>
      <vt:lpstr>Verdana</vt:lpstr>
      <vt:lpstr>Cover</vt:lpstr>
      <vt:lpstr>1_Cover</vt:lpstr>
      <vt:lpstr>Обнаружение проблем производительности в программах на языке программирования Kotlin с использованием статического анализа кода</vt:lpstr>
      <vt:lpstr>Актуальность</vt:lpstr>
      <vt:lpstr>Существующие решения по оценке производительности программ</vt:lpstr>
      <vt:lpstr>Постановка задачи</vt:lpstr>
      <vt:lpstr>Аргументация выбора алгоритмов машинного обучения</vt:lpstr>
      <vt:lpstr>Научная новизна</vt:lpstr>
      <vt:lpstr>Сбор данных</vt:lpstr>
      <vt:lpstr>Подготовка данных. Задача факторизации</vt:lpstr>
      <vt:lpstr>PowerPoint Presentation</vt:lpstr>
      <vt:lpstr>Результаты факторизации</vt:lpstr>
      <vt:lpstr>Методы решения задачи обнаружения аномалий</vt:lpstr>
      <vt:lpstr>Автоэнкодер. Обоснование выбора</vt:lpstr>
      <vt:lpstr>PowerPoint Presentation</vt:lpstr>
      <vt:lpstr>Результаты</vt:lpstr>
      <vt:lpstr>PowerPoint Presentation</vt:lpstr>
      <vt:lpstr>PowerPoint Presentation</vt:lpstr>
      <vt:lpstr>PowerPoint Presentation</vt:lpstr>
      <vt:lpstr>Верификация результатов</vt:lpstr>
      <vt:lpstr>Планы</vt:lpstr>
      <vt:lpstr>Спасибо за внимание!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Петухов Виктор Алексеевич</cp:lastModifiedBy>
  <cp:revision>371</cp:revision>
  <dcterms:created xsi:type="dcterms:W3CDTF">2014-06-27T12:30:22Z</dcterms:created>
  <dcterms:modified xsi:type="dcterms:W3CDTF">2018-05-01T10:27:08Z</dcterms:modified>
</cp:coreProperties>
</file>